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57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7" autoAdjust="0"/>
    <p:restoredTop sz="94660"/>
  </p:normalViewPr>
  <p:slideViewPr>
    <p:cSldViewPr>
      <p:cViewPr varScale="1">
        <p:scale>
          <a:sx n="54" d="100"/>
          <a:sy n="54" d="100"/>
        </p:scale>
        <p:origin x="72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070E-AB49-4B9E-A8B2-EC06B458F1B4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C009-B1A6-48DE-B54B-3DFE491F0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A045-7444-4F28-ACFE-DBF3AB1C291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DD170-D8FA-4DF4-89DE-AC7B68FFC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5A8E-5DA7-4E3B-8054-C1ABDD7CA79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BAA2-1D72-49FA-A6F6-E10602F63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3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6CF3-ECDE-4F5A-A097-AB01A5EEB08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4DB-954D-4F4F-9789-F73BA7B61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FFF7-8EAE-4E6C-B0FA-6360FE1B71C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1958-0D31-4862-8EBB-18337E7A6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5B3F-1627-4809-849F-6C150A3B58EC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F5185-6FAE-42AE-89ED-42B9B64BC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5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1607-53CC-4A87-90E3-582D2AD6654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5EB6-E3D7-4CCE-B90F-EDF3EB4DC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AC83-44C7-4CFB-B215-3FC94F15D8A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DD2F-ECCB-4210-8630-B5F594F0D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C784-040A-439B-B9A3-311A3602DCCE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0500-F190-4265-A0F5-434CB7F40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0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E7D5-47A2-422D-BFC8-5E7C5A81A5CC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9510-ED7D-4E83-A762-C797A6D89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8EB0-6E2F-4DDA-AD48-C9EEDA018BB4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C008-2AF4-42F5-85F9-7CA5821CD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8298C-B730-4222-B823-5D3B1E5E726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A4E378-A424-4694-8365-D5070A3EC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72" y="12367"/>
            <a:ext cx="8924924" cy="838200"/>
          </a:xfrm>
        </p:spPr>
        <p:txBody>
          <a:bodyPr/>
          <a:lstStyle/>
          <a:p>
            <a:pPr algn="l" eaLnBrk="1" hangingPunct="1"/>
            <a:r>
              <a:rPr lang="en-US" altLang="en-US" sz="1800" b="1" dirty="0" smtClean="0"/>
              <a:t>Why a bitmap (.bmp), not a .jpg?  If you cannot save a .bmp, make it an uncompressed .</a:t>
            </a:r>
            <a:r>
              <a:rPr lang="en-US" altLang="en-US" sz="1800" b="1" dirty="0" err="1" smtClean="0"/>
              <a:t>tif</a:t>
            </a:r>
            <a:r>
              <a:rPr lang="en-US" altLang="en-US" sz="1800" b="1" dirty="0" smtClean="0"/>
              <a:t>.  This image is of mouse egg labeled with metal nanoparticles – it is a light micrograph with the display table inverted (dimmer light appears white  with inverted display).</a:t>
            </a:r>
          </a:p>
        </p:txBody>
      </p:sp>
      <p:pic>
        <p:nvPicPr>
          <p:cNvPr id="2051" name="Picture 4" descr="ZProjection of Stackm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3676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ZProjection of 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3676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ZProjection of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676"/>
            <a:ext cx="1828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267200" y="22794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914400" y="22794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028700" y="24953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>
            <a:off x="4381500" y="24699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7467600" y="22413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7581900" y="24318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35496" y="844575"/>
            <a:ext cx="8305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  Compression (of this 8-bit 397,000 pixel image):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none (397kb memory)		medium (12kb)		        high (5kb)</a:t>
            </a: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1219200" y="28890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.bmp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4724400" y="28128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.jpg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7848600" y="28128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597932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Caution:   </a:t>
            </a:r>
            <a:r>
              <a:rPr lang="en-US" sz="800" dirty="0" err="1" smtClean="0"/>
              <a:t>powerpoint</a:t>
            </a:r>
            <a:r>
              <a:rPr lang="en-US" sz="800" dirty="0" smtClean="0"/>
              <a:t> software has resampled these images, blurring image pixels so that original resolution is lost, see next slide for clear example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215063" y="714375"/>
            <a:ext cx="2286000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9163" y="1857375"/>
            <a:ext cx="2500312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2875" y="1857375"/>
            <a:ext cx="785813" cy="17145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4625" y="1952625"/>
          <a:ext cx="3132138" cy="1376363"/>
        </p:xfrm>
        <a:graphic>
          <a:graphicData uri="http://schemas.openxmlformats.org/drawingml/2006/table">
            <a:tbl>
              <a:tblPr/>
              <a:tblGrid>
                <a:gridCol w="75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0                                255                              </a:t>
                      </a:r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5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255                                  0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625" y="166688"/>
          <a:ext cx="3132138" cy="1511300"/>
        </p:xfrm>
        <a:graphic>
          <a:graphicData uri="http://schemas.openxmlformats.org/drawingml/2006/table">
            <a:tbl>
              <a:tblPr/>
              <a:tblGrid>
                <a:gridCol w="75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8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255                                255                                     255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0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" y="71438"/>
            <a:ext cx="785813" cy="17145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6" name="TextBox 6"/>
          <p:cNvSpPr txBox="1">
            <a:spLocks noChangeArrowheads="1"/>
          </p:cNvSpPr>
          <p:nvPr/>
        </p:nvSpPr>
        <p:spPr bwMode="auto">
          <a:xfrm>
            <a:off x="6215063" y="1428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1-bit data             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usual 1-bit display is black or white but it can be any 2 colors or shades that the display hardware can display</a:t>
            </a:r>
          </a:p>
        </p:txBody>
      </p:sp>
      <p:sp>
        <p:nvSpPr>
          <p:cNvPr id="10287" name="TextBox 7"/>
          <p:cNvSpPr txBox="1">
            <a:spLocks noChangeArrowheads="1"/>
          </p:cNvSpPr>
          <p:nvPr/>
        </p:nvSpPr>
        <p:spPr bwMode="auto">
          <a:xfrm>
            <a:off x="0" y="3929063"/>
            <a:ext cx="86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24-bit display is </a:t>
            </a:r>
            <a:r>
              <a:rPr lang="en-US" altLang="en-US" sz="1200" dirty="0" smtClean="0">
                <a:latin typeface="Calibri" panose="020F0502020204030204" pitchFamily="34" charset="0"/>
              </a:rPr>
              <a:t>considered </a:t>
            </a:r>
            <a:r>
              <a:rPr lang="en-US" altLang="en-US" sz="1200" dirty="0">
                <a:latin typeface="Calibri" panose="020F0502020204030204" pitchFamily="34" charset="0"/>
              </a:rPr>
              <a:t>not to have  </a:t>
            </a:r>
            <a:r>
              <a:rPr lang="en-US" altLang="en-US" sz="1200" dirty="0" smtClean="0">
                <a:latin typeface="Calibri" panose="020F0502020204030204" pitchFamily="34" charset="0"/>
              </a:rPr>
              <a:t>a single </a:t>
            </a:r>
            <a:r>
              <a:rPr lang="en-US" altLang="en-US" sz="1200" dirty="0">
                <a:latin typeface="Calibri" panose="020F0502020204030204" pitchFamily="34" charset="0"/>
              </a:rPr>
              <a:t>LUT.   In reality, it must have some type of display LUT for each of its 3  8-bit  data </a:t>
            </a:r>
            <a:r>
              <a:rPr lang="en-US" altLang="en-US" sz="1200" dirty="0" smtClean="0">
                <a:latin typeface="Calibri" panose="020F0502020204030204" pitchFamily="34" charset="0"/>
              </a:rPr>
              <a:t>channels, total </a:t>
            </a:r>
            <a:r>
              <a:rPr lang="en-US" altLang="en-US" sz="1200" dirty="0">
                <a:latin typeface="Calibri" panose="020F0502020204030204" pitchFamily="34" charset="0"/>
              </a:rPr>
              <a:t>24-bit </a:t>
            </a:r>
            <a:r>
              <a:rPr lang="en-US" altLang="en-US" sz="1200" dirty="0" smtClean="0">
                <a:latin typeface="Calibri" panose="020F0502020204030204" pitchFamily="34" charset="0"/>
              </a:rPr>
              <a:t>data.  That is, the PC/display must have a LUT for each color, then combine them via display hardware 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163" y="71438"/>
            <a:ext cx="2500312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635000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0" name="TextBox 10"/>
          <p:cNvSpPr txBox="1">
            <a:spLocks noChangeArrowheads="1"/>
          </p:cNvSpPr>
          <p:nvPr/>
        </p:nvSpPr>
        <p:spPr bwMode="auto">
          <a:xfrm>
            <a:off x="3929063" y="142875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B&amp;W LUT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3429000" y="142875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3429000" y="1928813"/>
            <a:ext cx="500063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3" name="TextBox 18"/>
          <p:cNvSpPr txBox="1">
            <a:spLocks noChangeArrowheads="1"/>
          </p:cNvSpPr>
          <p:nvPr/>
        </p:nvSpPr>
        <p:spPr bwMode="auto">
          <a:xfrm>
            <a:off x="3929063" y="1916113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R&amp;G LUT</a:t>
            </a:r>
          </a:p>
        </p:txBody>
      </p:sp>
      <p:pic>
        <p:nvPicPr>
          <p:cNvPr id="10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57438"/>
            <a:ext cx="1074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1450" y="4656138"/>
          <a:ext cx="7472363" cy="1714502"/>
        </p:xfrm>
        <a:graphic>
          <a:graphicData uri="http://schemas.openxmlformats.org/drawingml/2006/table">
            <a:tbl>
              <a:tblPr/>
              <a:tblGrid>
                <a:gridCol w="49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5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1                                       0                                             1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0                                     1                                             0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0                                    0                                             1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2                                       0                                             0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0                                    2                                            0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0                                       0                                          2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3                                         0                                             0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0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0                                         0                                           3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      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128                                         0                                           0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0                                        128                                           0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0                                       0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255                                   0      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0                                   255                                                 0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0                                   0                                                 255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4925" y="4619625"/>
            <a:ext cx="642938" cy="1801813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7775" y="4624388"/>
            <a:ext cx="544513" cy="180181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72050" y="4629150"/>
            <a:ext cx="447675" cy="1800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0400" y="4629150"/>
            <a:ext cx="1892300" cy="1785938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3238" y="4640263"/>
            <a:ext cx="1928812" cy="1785937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29250" y="4630738"/>
            <a:ext cx="2214563" cy="1785937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2" name="TextBox 33"/>
          <p:cNvSpPr txBox="1">
            <a:spLocks noChangeArrowheads="1"/>
          </p:cNvSpPr>
          <p:nvPr/>
        </p:nvSpPr>
        <p:spPr bwMode="auto">
          <a:xfrm>
            <a:off x="0" y="6354763"/>
            <a:ext cx="864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This spreadsheet is set up as a typical, 3 channel, 24-bit, Red, Green, Blue color image.   </a:t>
            </a:r>
          </a:p>
        </p:txBody>
      </p:sp>
      <p:pic>
        <p:nvPicPr>
          <p:cNvPr id="1039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7863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4" name="TextBox 37"/>
          <p:cNvSpPr txBox="1">
            <a:spLocks noChangeArrowheads="1"/>
          </p:cNvSpPr>
          <p:nvPr/>
        </p:nvSpPr>
        <p:spPr bwMode="auto">
          <a:xfrm>
            <a:off x="4714875" y="8540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 levels/pixel</a:t>
            </a:r>
          </a:p>
        </p:txBody>
      </p:sp>
      <p:sp>
        <p:nvSpPr>
          <p:cNvPr id="10395" name="TextBox 38"/>
          <p:cNvSpPr txBox="1">
            <a:spLocks noChangeArrowheads="1"/>
          </p:cNvSpPr>
          <p:nvPr/>
        </p:nvSpPr>
        <p:spPr bwMode="auto">
          <a:xfrm>
            <a:off x="4714875" y="25685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 levels/pixel</a:t>
            </a:r>
          </a:p>
        </p:txBody>
      </p:sp>
      <p:sp>
        <p:nvSpPr>
          <p:cNvPr id="10396" name="TextBox 39"/>
          <p:cNvSpPr txBox="1">
            <a:spLocks noChangeArrowheads="1"/>
          </p:cNvSpPr>
          <p:nvPr/>
        </p:nvSpPr>
        <p:spPr bwMode="auto">
          <a:xfrm>
            <a:off x="7786688" y="57832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16.8 million levels/pixel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15063" y="134938"/>
            <a:ext cx="1643062" cy="4159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03540" y="4160986"/>
            <a:ext cx="760148" cy="19670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863" y="4000501"/>
            <a:ext cx="901038" cy="160486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0" y="3714750"/>
            <a:ext cx="9144000" cy="7143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99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The M.U. MRC-1024 has 3 emission channels (3 PMT detectors) with spectral resolution of  30-40nm as defined by our filters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602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>
            <a:lum bright="2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827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824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2357438" y="1470518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598/40nm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0" y="129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0" y="33670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G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76200" y="5410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436813" y="352107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522/35nm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419616" y="5510172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680/32nm</a:t>
            </a:r>
          </a:p>
        </p:txBody>
      </p:sp>
    </p:spTree>
    <p:extLst>
      <p:ext uri="{BB962C8B-B14F-4D97-AF65-F5344CB8AC3E}">
        <p14:creationId xmlns:p14="http://schemas.microsoft.com/office/powerpoint/2010/main" val="14107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Voxels are 3D or volumetric pixels</a:t>
            </a:r>
          </a:p>
        </p:txBody>
      </p:sp>
      <p:pic>
        <p:nvPicPr>
          <p:cNvPr id="11267" name="Picture 4" descr="cubes_vox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191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3503290" cy="309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836712"/>
            <a:ext cx="3816424" cy="3103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66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Transmitted light micrograph (non-inverted display table)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electron micrograph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53" y="4077072"/>
            <a:ext cx="1949913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077071"/>
            <a:ext cx="1944216" cy="1581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7" y="5658806"/>
            <a:ext cx="19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rue pixels (visible with screen capture)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0815" y="565880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</a:t>
            </a:r>
            <a:r>
              <a:rPr lang="en-US" sz="1400" dirty="0" err="1" smtClean="0"/>
              <a:t>pptx</a:t>
            </a:r>
            <a:r>
              <a:rPr lang="en-US" sz="1400" dirty="0" smtClean="0"/>
              <a:t> blurred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661134"/>
            <a:ext cx="19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rue pixels (visible with screen capture)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8326" y="566113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</a:t>
            </a:r>
            <a:r>
              <a:rPr lang="en-US" sz="1400" dirty="0" err="1" smtClean="0"/>
              <a:t>pptx</a:t>
            </a:r>
            <a:r>
              <a:rPr lang="en-US" sz="1400" dirty="0" smtClean="0"/>
              <a:t> blurred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15" y="4086914"/>
            <a:ext cx="1776921" cy="1571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010" y="4086914"/>
            <a:ext cx="1816934" cy="15824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19099" y="1830535"/>
            <a:ext cx="273181" cy="2588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8539" y="2244409"/>
            <a:ext cx="201173" cy="1812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07704" y="2708920"/>
            <a:ext cx="14401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660232" y="2276202"/>
            <a:ext cx="288032" cy="129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digital </a:t>
            </a:r>
            <a:r>
              <a:rPr lang="en-US" altLang="en-US" sz="4000" smtClean="0">
                <a:solidFill>
                  <a:srgbClr val="92D050"/>
                </a:solidFill>
              </a:rPr>
              <a:t>bit</a:t>
            </a:r>
            <a:r>
              <a:rPr lang="en-US" altLang="en-US" sz="4000" smtClean="0">
                <a:solidFill>
                  <a:schemeClr val="folHlink"/>
                </a:solidFill>
              </a:rPr>
              <a:t>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714375"/>
            <a:ext cx="86106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have a map of pixels, each with a coordinate in  and y (and sometimes z).  Each also has an intensity value defined by the bits of computer memory.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BITMAP  A Cartesian or Gaussian map of intensities (bits). We can think of 3D data as stacks of 2D maps. (not always the case).  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2590800" y="2362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38200" y="4140200"/>
            <a:ext cx="34290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1841500" y="2590800"/>
            <a:ext cx="14351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219200" y="4129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905000" y="5410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286000" y="2438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083" name="AutoShape 13"/>
          <p:cNvSpPr>
            <a:spLocks noChangeArrowheads="1"/>
          </p:cNvSpPr>
          <p:nvPr/>
        </p:nvSpPr>
        <p:spPr bwMode="auto">
          <a:xfrm>
            <a:off x="2235200" y="41783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2438400" y="45593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 flipV="1">
            <a:off x="2768600" y="42037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AutoShape 16"/>
          <p:cNvSpPr>
            <a:spLocks noChangeArrowheads="1"/>
          </p:cNvSpPr>
          <p:nvPr/>
        </p:nvSpPr>
        <p:spPr bwMode="auto">
          <a:xfrm>
            <a:off x="2260600" y="32766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2438400" y="3657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 flipV="1">
            <a:off x="2768600" y="33020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2260600" y="50292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24892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21"/>
          <p:cNvSpPr>
            <a:spLocks noChangeShapeType="1"/>
          </p:cNvSpPr>
          <p:nvPr/>
        </p:nvSpPr>
        <p:spPr bwMode="auto">
          <a:xfrm flipV="1">
            <a:off x="2819400" y="5054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 smtClean="0"/>
              <a:t>First must identify and quantify object space and image space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object space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image space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each data point (pixel or voxel) in image space</a:t>
            </a:r>
            <a:br>
              <a:rPr lang="en-US" altLang="en-US" smtClean="0"/>
            </a:br>
            <a:r>
              <a:rPr lang="en-US" altLang="en-US" smtClean="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	Using the above information, how do we define magnification?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What is digital  image data (bit depth)?</a:t>
            </a:r>
            <a:r>
              <a:rPr lang="en-US" altLang="en-US" sz="2400" smtClean="0"/>
              <a:t> </a:t>
            </a:r>
            <a:br>
              <a:rPr lang="en-US" altLang="en-US" sz="2400" smtClean="0"/>
            </a:br>
            <a:r>
              <a:rPr lang="en-US" altLang="en-US" sz="1400" smtClean="0"/>
              <a:t>Each pixel has a value, the more possible values a pixel has (bit depth), the more depth it is said to have. 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426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5124" name="Group 35"/>
          <p:cNvGrpSpPr>
            <a:grpSpLocks/>
          </p:cNvGrpSpPr>
          <p:nvPr/>
        </p:nvGrpSpPr>
        <p:grpSpPr bwMode="auto">
          <a:xfrm>
            <a:off x="3124200" y="1981200"/>
            <a:ext cx="4876800" cy="3505200"/>
            <a:chOff x="3024" y="624"/>
            <a:chExt cx="2400" cy="1800"/>
          </a:xfrm>
        </p:grpSpPr>
        <p:pic>
          <p:nvPicPr>
            <p:cNvPr id="5130" name="Picture 3" descr="bit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24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1" name="Group 34"/>
            <p:cNvGrpSpPr>
              <a:grpSpLocks/>
            </p:cNvGrpSpPr>
            <p:nvPr/>
          </p:nvGrpSpPr>
          <p:grpSpPr bwMode="auto">
            <a:xfrm>
              <a:off x="3408" y="802"/>
              <a:ext cx="1597" cy="1364"/>
              <a:chOff x="3408" y="802"/>
              <a:chExt cx="1597" cy="1364"/>
            </a:xfrm>
          </p:grpSpPr>
          <p:sp>
            <p:nvSpPr>
              <p:cNvPr id="5132" name="Text Box 9"/>
              <p:cNvSpPr txBox="1">
                <a:spLocks noChangeArrowheads="1"/>
              </p:cNvSpPr>
              <p:nvPr/>
            </p:nvSpPr>
            <p:spPr bwMode="auto">
              <a:xfrm>
                <a:off x="3504" y="816"/>
                <a:ext cx="19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3" name="Text Box 10"/>
              <p:cNvSpPr txBox="1">
                <a:spLocks noChangeArrowheads="1"/>
              </p:cNvSpPr>
              <p:nvPr/>
            </p:nvSpPr>
            <p:spPr bwMode="auto">
              <a:xfrm>
                <a:off x="3888" y="1209"/>
                <a:ext cx="19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4" name="Text Box 19"/>
              <p:cNvSpPr txBox="1">
                <a:spLocks noChangeArrowheads="1"/>
              </p:cNvSpPr>
              <p:nvPr/>
            </p:nvSpPr>
            <p:spPr bwMode="auto">
              <a:xfrm>
                <a:off x="3408" y="1641"/>
                <a:ext cx="52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5" name="Text Box 20"/>
              <p:cNvSpPr txBox="1">
                <a:spLocks noChangeArrowheads="1"/>
              </p:cNvSpPr>
              <p:nvPr/>
            </p:nvSpPr>
            <p:spPr bwMode="auto">
              <a:xfrm>
                <a:off x="4656" y="1977"/>
                <a:ext cx="19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6" name="Text Box 22"/>
              <p:cNvSpPr txBox="1">
                <a:spLocks noChangeArrowheads="1"/>
              </p:cNvSpPr>
              <p:nvPr/>
            </p:nvSpPr>
            <p:spPr bwMode="auto">
              <a:xfrm>
                <a:off x="3504" y="1200"/>
                <a:ext cx="19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7" name="Text Box 23"/>
              <p:cNvSpPr txBox="1">
                <a:spLocks noChangeArrowheads="1"/>
              </p:cNvSpPr>
              <p:nvPr/>
            </p:nvSpPr>
            <p:spPr bwMode="auto">
              <a:xfrm>
                <a:off x="3408" y="1977"/>
                <a:ext cx="52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8" name="Text Box 24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52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9" name="Text Box 25"/>
              <p:cNvSpPr txBox="1">
                <a:spLocks noChangeArrowheads="1"/>
              </p:cNvSpPr>
              <p:nvPr/>
            </p:nvSpPr>
            <p:spPr bwMode="auto">
              <a:xfrm>
                <a:off x="3792" y="1641"/>
                <a:ext cx="52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40" name="Text Box 26"/>
              <p:cNvSpPr txBox="1">
                <a:spLocks noChangeArrowheads="1"/>
              </p:cNvSpPr>
              <p:nvPr/>
            </p:nvSpPr>
            <p:spPr bwMode="auto">
              <a:xfrm>
                <a:off x="3792" y="816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41" name="Text Box 27"/>
              <p:cNvSpPr txBox="1">
                <a:spLocks noChangeArrowheads="1"/>
              </p:cNvSpPr>
              <p:nvPr/>
            </p:nvSpPr>
            <p:spPr bwMode="auto">
              <a:xfrm>
                <a:off x="4176" y="816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2" name="Text Box 28"/>
              <p:cNvSpPr txBox="1">
                <a:spLocks noChangeArrowheads="1"/>
              </p:cNvSpPr>
              <p:nvPr/>
            </p:nvSpPr>
            <p:spPr bwMode="auto">
              <a:xfrm>
                <a:off x="4176" y="163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3" name="Text Box 29"/>
              <p:cNvSpPr txBox="1">
                <a:spLocks noChangeArrowheads="1"/>
              </p:cNvSpPr>
              <p:nvPr/>
            </p:nvSpPr>
            <p:spPr bwMode="auto">
              <a:xfrm>
                <a:off x="4176" y="1968"/>
                <a:ext cx="43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4" name="Text Box 30"/>
              <p:cNvSpPr txBox="1">
                <a:spLocks noChangeArrowheads="1"/>
              </p:cNvSpPr>
              <p:nvPr/>
            </p:nvSpPr>
            <p:spPr bwMode="auto">
              <a:xfrm>
                <a:off x="4560" y="163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5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200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  <p:sp>
            <p:nvSpPr>
              <p:cNvPr id="5146" name="Text Box 32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  <p:sp>
            <p:nvSpPr>
              <p:cNvPr id="5147" name="Text Box 33"/>
              <p:cNvSpPr txBox="1">
                <a:spLocks noChangeArrowheads="1"/>
              </p:cNvSpPr>
              <p:nvPr/>
            </p:nvSpPr>
            <p:spPr bwMode="auto">
              <a:xfrm>
                <a:off x="4573" y="80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</p:grp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62800" y="2133600"/>
            <a:ext cx="129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How much memory will this (8 bit pixel depth) image consume?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Each pixel gets 8 bits of storage space.  8 bits = 1 byte of memory.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335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Base 2 math   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2 levels, black or white  	</a:t>
            </a:r>
            <a:r>
              <a:rPr lang="en-US" altLang="en-US" sz="1600" u="sng">
                <a:latin typeface="Times New Roman" panose="02020603050405020304" pitchFamily="18" charset="0"/>
              </a:rPr>
              <a:t>1 bit </a:t>
            </a:r>
            <a:r>
              <a:rPr lang="en-US" altLang="en-US" sz="1600">
                <a:latin typeface="Times New Roman" panose="02020603050405020304" pitchFamily="18" charset="0"/>
              </a:rPr>
              <a:t>	</a:t>
            </a:r>
            <a:endParaRPr lang="en-US" altLang="en-US" sz="1600" u="sng">
              <a:latin typeface="Times New Roman" panose="02020603050405020304" pitchFamily="18" charset="0"/>
            </a:endParaRP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256 levels of grey		</a:t>
            </a:r>
            <a:r>
              <a:rPr lang="en-US" altLang="en-US" sz="1600" u="sng">
                <a:latin typeface="Times New Roman" panose="02020603050405020304" pitchFamily="18" charset="0"/>
              </a:rPr>
              <a:t>8 bit 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(or any other color)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65536  levels (check the #           </a:t>
            </a:r>
            <a:r>
              <a:rPr lang="en-US" altLang="en-US" sz="1600" u="sng">
                <a:latin typeface="Times New Roman" panose="02020603050405020304" pitchFamily="18" charset="0"/>
              </a:rPr>
              <a:t>16 bit </a:t>
            </a:r>
            <a:r>
              <a:rPr lang="en-US" altLang="en-US" sz="1600">
                <a:latin typeface="Times New Roman" panose="02020603050405020304" pitchFamily="18" charset="0"/>
              </a:rPr>
              <a:t/>
            </a:r>
            <a:br>
              <a:rPr lang="en-US" altLang="en-US" sz="1600">
                <a:latin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</a:rPr>
              <a:t>of  the last row of an </a:t>
            </a:r>
            <a:br>
              <a:rPr lang="en-US" altLang="en-US" sz="1600">
                <a:latin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</a:rPr>
              <a:t>.xls file) 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16.7 million levels    </a:t>
            </a:r>
            <a:r>
              <a:rPr lang="en-US" altLang="en-US" sz="1600" u="sng">
                <a:latin typeface="Times New Roman" panose="02020603050405020304" pitchFamily="18" charset="0"/>
              </a:rPr>
              <a:t>24 bit </a:t>
            </a:r>
            <a:r>
              <a:rPr lang="en-US" altLang="en-US" sz="1600">
                <a:latin typeface="Times New Roman" panose="02020603050405020304" pitchFamily="18" charset="0"/>
              </a:rPr>
              <a:t>or 3 x 8 bit 		(usually it is 8 		bits each Red 		Green &amp; Blue)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33800" y="1219200"/>
            <a:ext cx="51816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TextBox 25"/>
          <p:cNvSpPr txBox="1">
            <a:spLocks noChangeArrowheads="1"/>
          </p:cNvSpPr>
          <p:nvPr/>
        </p:nvSpPr>
        <p:spPr bwMode="auto">
          <a:xfrm>
            <a:off x="3810000" y="12192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this is a representation of an 8-bit image, total of 16 pixels.</a:t>
            </a:r>
            <a:br>
              <a:rPr lang="en-US" altLang="en-US" sz="1400"/>
            </a:br>
            <a:r>
              <a:rPr lang="en-US" altLang="en-US" sz="1400"/>
              <a:t>This looks like a greyscale Look Up Table (LUT).   See below.</a:t>
            </a:r>
          </a:p>
        </p:txBody>
      </p:sp>
      <p:sp>
        <p:nvSpPr>
          <p:cNvPr id="5129" name="TextBox 27"/>
          <p:cNvSpPr txBox="1">
            <a:spLocks noChangeArrowheads="1"/>
          </p:cNvSpPr>
          <p:nvPr/>
        </p:nvSpPr>
        <p:spPr bwMode="auto">
          <a:xfrm>
            <a:off x="3886200" y="5281613"/>
            <a:ext cx="4800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When given image data (a photo, drawing, or micrograph), the display computer must look  at the chosen LUT to know how to display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8 bit image – </a:t>
            </a:r>
            <a:r>
              <a:rPr lang="en-US" sz="2400" b="1" smtClean="0"/>
              <a:t>each pixel </a:t>
            </a:r>
            <a:r>
              <a:rPr lang="en-US" sz="2000" smtClean="0"/>
              <a:t>is ranked 0-255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24 bit image  -  3 - 8 bit images overlaid (~16.8 million colors)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Usually Red + Green + Blue  </a:t>
            </a:r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426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		y	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0</a:t>
            </a:r>
            <a:r>
              <a:rPr lang="en-US" altLang="en-US"/>
              <a:t> 	y or n		1  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1</a:t>
            </a:r>
            <a:r>
              <a:rPr lang="en-US" altLang="en-US"/>
              <a:t>	y or n		2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2</a:t>
            </a:r>
            <a:r>
              <a:rPr lang="en-US" altLang="en-US"/>
              <a:t>	y or n		4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3</a:t>
            </a:r>
            <a:r>
              <a:rPr lang="en-US" altLang="en-US"/>
              <a:t>	y or n		8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4</a:t>
            </a:r>
            <a:r>
              <a:rPr lang="en-US" altLang="en-US"/>
              <a:t>	y or n		16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5</a:t>
            </a:r>
            <a:r>
              <a:rPr lang="en-US" altLang="en-US"/>
              <a:t>	y or n		32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6</a:t>
            </a:r>
            <a:r>
              <a:rPr lang="en-US" altLang="en-US"/>
              <a:t>	y or n		64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7</a:t>
            </a:r>
            <a:r>
              <a:rPr lang="en-US" altLang="en-US"/>
              <a:t>	y or n		128	0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724400" y="4038600"/>
            <a:ext cx="411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digital data we talk about each bit being a 1 or 0 (yes or no).  See the table at left and notice how you can get to any number between 0-255 by combining the 8 bits (y or n) of data.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1 byte computer memory = 8 bits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867400" y="2362200"/>
            <a:ext cx="274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1000"/>
              <a:t>1 bit (2</a:t>
            </a:r>
            <a:r>
              <a:rPr lang="en-US" altLang="en-US" sz="1000" baseline="30000"/>
              <a:t>1</a:t>
            </a:r>
            <a:r>
              <a:rPr lang="en-US" altLang="en-US" sz="1000"/>
              <a:t>) = 2 tones </a:t>
            </a:r>
          </a:p>
          <a:p>
            <a:pPr lvl="1" eaLnBrk="1" hangingPunct="1"/>
            <a:r>
              <a:rPr lang="en-US" altLang="en-US" sz="1000"/>
              <a:t>2 bits (2</a:t>
            </a:r>
            <a:r>
              <a:rPr lang="en-US" altLang="en-US" sz="1000" baseline="30000"/>
              <a:t>2</a:t>
            </a:r>
            <a:r>
              <a:rPr lang="en-US" altLang="en-US" sz="1000"/>
              <a:t>) = 4 tones </a:t>
            </a:r>
          </a:p>
          <a:p>
            <a:pPr lvl="1" eaLnBrk="1" hangingPunct="1"/>
            <a:r>
              <a:rPr lang="en-US" altLang="en-US" sz="1000"/>
              <a:t>3 bits (2</a:t>
            </a:r>
            <a:r>
              <a:rPr lang="en-US" altLang="en-US" sz="1000" baseline="30000"/>
              <a:t>3</a:t>
            </a:r>
            <a:r>
              <a:rPr lang="en-US" altLang="en-US" sz="1000"/>
              <a:t>) = 8 tones </a:t>
            </a:r>
          </a:p>
          <a:p>
            <a:pPr lvl="1" eaLnBrk="1" hangingPunct="1"/>
            <a:r>
              <a:rPr lang="en-US" altLang="en-US" sz="1000"/>
              <a:t>4 bits (2</a:t>
            </a:r>
            <a:r>
              <a:rPr lang="en-US" altLang="en-US" sz="1000" baseline="30000"/>
              <a:t>4</a:t>
            </a:r>
            <a:r>
              <a:rPr lang="en-US" altLang="en-US" sz="1000"/>
              <a:t>) = 16 tones </a:t>
            </a:r>
          </a:p>
          <a:p>
            <a:pPr lvl="1" eaLnBrk="1" hangingPunct="1"/>
            <a:r>
              <a:rPr lang="en-US" altLang="en-US" sz="1000"/>
              <a:t>8 bits (2</a:t>
            </a:r>
            <a:r>
              <a:rPr lang="en-US" altLang="en-US" sz="1000" baseline="30000"/>
              <a:t>8</a:t>
            </a:r>
            <a:r>
              <a:rPr lang="en-US" altLang="en-US" sz="1000"/>
              <a:t>) = 256 tones </a:t>
            </a:r>
          </a:p>
          <a:p>
            <a:pPr lvl="1" eaLnBrk="1" hangingPunct="1"/>
            <a:r>
              <a:rPr lang="en-US" altLang="en-US" sz="1000"/>
              <a:t>16 bits (2</a:t>
            </a:r>
            <a:r>
              <a:rPr lang="en-US" altLang="en-US" sz="1000" baseline="30000"/>
              <a:t>16</a:t>
            </a:r>
            <a:r>
              <a:rPr lang="en-US" altLang="en-US" sz="1000"/>
              <a:t>) = 65,536 tones </a:t>
            </a:r>
          </a:p>
          <a:p>
            <a:pPr lvl="1" eaLnBrk="1" hangingPunct="1"/>
            <a:r>
              <a:rPr lang="en-US" altLang="en-US" sz="1000"/>
              <a:t>24 bits (2</a:t>
            </a:r>
            <a:r>
              <a:rPr lang="en-US" altLang="en-US" sz="1000" baseline="30000"/>
              <a:t>24</a:t>
            </a:r>
            <a:r>
              <a:rPr lang="en-US" altLang="en-US" sz="1000"/>
              <a:t>) = 16.7 million tones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362200"/>
            <a:ext cx="42672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52400" y="23622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the numbers below depict a single 8-bit  byte, each pixel gets one of these bytes in an 8 bit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em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3109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28625" y="4286250"/>
            <a:ext cx="8382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levels of 0-255 in an 8 bit image must each be assigned a color or intensity, only 256 different colors or intensities are available.  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An RGB or ‘true color’ image combines levels of red, green, &amp; blue to give almost 17,000,000 color variations (this coding includes intensity and color).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The only way to know what object information a digital image represents (8 or 24 bit) is to know what sort of detector system collected the signal from the sample.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1500" y="3786188"/>
            <a:ext cx="1317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http://www.voteview.com</a:t>
            </a:r>
          </a:p>
        </p:txBody>
      </p:sp>
      <p:pic>
        <p:nvPicPr>
          <p:cNvPr id="7173" name="Picture 8" descr="http://www.wit.ie/Research/ResearchGroupsCentres/Groups/MPRG/AgeRelatedMaculaDegeneration/RadiationAndAMD/ElectroMagnetic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"/>
            <a:ext cx="4105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214813" y="273367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http://www.wit.ie/Research/ResearchGroupsCentres/Groups/MPRG/AgeRelatedMaculaDegeneration/RadiationAndAMD/ElectroMagneticSpectrum.jpg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3528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 bit Look up table from image J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200400" y="53340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0-255 data levels on x axis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 rot="-5400000">
            <a:off x="533400" y="3276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0-255 display levels on y axis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714500" y="4286250"/>
            <a:ext cx="1643063" cy="1071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42875" y="5214938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this display level bar shows 256 levels of grey, this is probably greys.lut in image J </a:t>
            </a: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6019800" y="502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255</a:t>
            </a: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2971800" y="502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2819400" y="1981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500" y="130175"/>
          <a:ext cx="3143250" cy="6656382"/>
        </p:xfrm>
        <a:graphic>
          <a:graphicData uri="http://schemas.openxmlformats.org/drawingml/2006/table">
            <a:tbl>
              <a:tblPr/>
              <a:tblGrid>
                <a:gridCol w="76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1                                       1                                             1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2                                        2                                             2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3                                         3                                             3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128                                  128                                           128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255                                   255                                         255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0                                       0                                             1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0                                        0                                             2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0                                         0                                            3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0                                        0                                           128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0                                     0                                           255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2                                        0                                            0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3                                         0                                            0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128                                       0                                            0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255                                    0                                               0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0                                   255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1                                       1                                             1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2                                        2                                             2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3                                         3                                             3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128                                  128                                           128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255                                      0   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81013" y="0"/>
            <a:ext cx="857250" cy="68580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flipH="1">
            <a:off x="3857625" y="5214938"/>
            <a:ext cx="500063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0" name="TextBox 24"/>
          <p:cNvSpPr txBox="1">
            <a:spLocks noChangeArrowheads="1"/>
          </p:cNvSpPr>
          <p:nvPr/>
        </p:nvSpPr>
        <p:spPr bwMode="auto">
          <a:xfrm>
            <a:off x="4286250" y="127000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GREY LUT</a:t>
            </a:r>
          </a:p>
        </p:txBody>
      </p:sp>
      <p:sp>
        <p:nvSpPr>
          <p:cNvPr id="9391" name="TextBox 25"/>
          <p:cNvSpPr txBox="1">
            <a:spLocks noChangeArrowheads="1"/>
          </p:cNvSpPr>
          <p:nvPr/>
        </p:nvSpPr>
        <p:spPr bwMode="auto">
          <a:xfrm>
            <a:off x="4286250" y="17065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BLUE LUT</a:t>
            </a:r>
          </a:p>
        </p:txBody>
      </p:sp>
      <p:sp>
        <p:nvSpPr>
          <p:cNvPr id="9392" name="TextBox 26"/>
          <p:cNvSpPr txBox="1">
            <a:spLocks noChangeArrowheads="1"/>
          </p:cNvSpPr>
          <p:nvPr/>
        </p:nvSpPr>
        <p:spPr bwMode="auto">
          <a:xfrm>
            <a:off x="4286250" y="34131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RED LUT</a:t>
            </a:r>
          </a:p>
        </p:txBody>
      </p:sp>
      <p:sp>
        <p:nvSpPr>
          <p:cNvPr id="9393" name="TextBox 27"/>
          <p:cNvSpPr txBox="1">
            <a:spLocks noChangeArrowheads="1"/>
          </p:cNvSpPr>
          <p:nvPr/>
        </p:nvSpPr>
        <p:spPr bwMode="auto">
          <a:xfrm>
            <a:off x="4302125" y="51990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SETCOL  LUT</a:t>
            </a:r>
          </a:p>
        </p:txBody>
      </p:sp>
      <p:sp>
        <p:nvSpPr>
          <p:cNvPr id="33" name="Rectangle 32"/>
          <p:cNvSpPr/>
          <p:nvPr/>
        </p:nvSpPr>
        <p:spPr>
          <a:xfrm flipV="1">
            <a:off x="571472" y="1722439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71472" y="5111863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582744" y="3421049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3" name="TextBox 40"/>
          <p:cNvSpPr txBox="1">
            <a:spLocks noChangeArrowheads="1"/>
          </p:cNvSpPr>
          <p:nvPr/>
        </p:nvSpPr>
        <p:spPr bwMode="auto">
          <a:xfrm>
            <a:off x="7215188" y="428625"/>
            <a:ext cx="1500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8-bit data is defined by the imaging device and data storage devices             </a:t>
            </a: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8-bit display palate is defined and limited by the display computer hardware and software.  For example, a grey scale monitor cannot display all the colors of the rainbow!</a:t>
            </a: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1200">
                <a:latin typeface="Calibri" panose="020F0502020204030204" pitchFamily="34" charset="0"/>
              </a:rPr>
              <a:t/>
            </a: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1200">
                <a:latin typeface="Calibri" panose="020F0502020204030204" pitchFamily="34" charset="0"/>
              </a:rPr>
              <a:t/>
            </a:r>
            <a:br>
              <a:rPr lang="en-US" altLang="en-US" sz="1200">
                <a:latin typeface="Calibri" panose="020F0502020204030204" pitchFamily="34" charset="0"/>
              </a:rPr>
            </a:br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If we were to use a greyscale monitor, the LUT (display columns shown at left) would not require separate  display columns for R, G, and B because only grey is possible, one display column would suffice </a:t>
            </a:r>
          </a:p>
        </p:txBody>
      </p:sp>
      <p:sp>
        <p:nvSpPr>
          <p:cNvPr id="9404" name="TextBox 41"/>
          <p:cNvSpPr txBox="1">
            <a:spLocks noChangeArrowheads="1"/>
          </p:cNvSpPr>
          <p:nvPr/>
        </p:nvSpPr>
        <p:spPr bwMode="auto">
          <a:xfrm>
            <a:off x="6415088" y="6167438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Try to make different LUTS with image J LUT editor</a:t>
            </a:r>
          </a:p>
        </p:txBody>
      </p:sp>
      <p:pic>
        <p:nvPicPr>
          <p:cNvPr id="94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643563"/>
            <a:ext cx="1090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43"/>
          <p:cNvSpPr/>
          <p:nvPr/>
        </p:nvSpPr>
        <p:spPr>
          <a:xfrm flipH="1">
            <a:off x="3857625" y="3429000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3857625" y="1714500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flipH="1">
            <a:off x="3857625" y="142875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063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857625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72313" y="1571625"/>
            <a:ext cx="1643062" cy="22860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72313" y="357188"/>
            <a:ext cx="1643062" cy="928687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135188"/>
            <a:ext cx="1090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38263" y="0"/>
            <a:ext cx="2500312" cy="68580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5" name="TextBox 51"/>
          <p:cNvSpPr txBox="1">
            <a:spLocks noChangeArrowheads="1"/>
          </p:cNvSpPr>
          <p:nvPr/>
        </p:nvSpPr>
        <p:spPr bwMode="auto">
          <a:xfrm>
            <a:off x="5072063" y="6397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6" name="TextBox 55"/>
          <p:cNvSpPr txBox="1">
            <a:spLocks noChangeArrowheads="1"/>
          </p:cNvSpPr>
          <p:nvPr/>
        </p:nvSpPr>
        <p:spPr bwMode="auto">
          <a:xfrm>
            <a:off x="5072063" y="235743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7" name="TextBox 56"/>
          <p:cNvSpPr txBox="1">
            <a:spLocks noChangeArrowheads="1"/>
          </p:cNvSpPr>
          <p:nvPr/>
        </p:nvSpPr>
        <p:spPr bwMode="auto">
          <a:xfrm>
            <a:off x="5072063" y="407511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8" name="TextBox 57"/>
          <p:cNvSpPr txBox="1">
            <a:spLocks noChangeArrowheads="1"/>
          </p:cNvSpPr>
          <p:nvPr/>
        </p:nvSpPr>
        <p:spPr bwMode="auto">
          <a:xfrm>
            <a:off x="5072063" y="579278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4929188" y="1128713"/>
            <a:ext cx="500062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806950" y="1457325"/>
            <a:ext cx="622300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4749800" y="1785938"/>
            <a:ext cx="67945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" name="TextBox 72"/>
          <p:cNvSpPr txBox="1">
            <a:spLocks noChangeArrowheads="1"/>
          </p:cNvSpPr>
          <p:nvPr/>
        </p:nvSpPr>
        <p:spPr bwMode="auto">
          <a:xfrm>
            <a:off x="5500688" y="1357313"/>
            <a:ext cx="1214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anose="020F0502020204030204" pitchFamily="34" charset="0"/>
              </a:rPr>
              <a:t>These squares do not represent individual pixels. Each box is one of the possible display tones that can be assigned to any pixel in the image.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00688" y="1357313"/>
            <a:ext cx="11430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92950" y="3933825"/>
            <a:ext cx="1643063" cy="2127250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1306</Words>
  <Application>Microsoft Office PowerPoint</Application>
  <PresentationFormat>On-screen Show (4:3)</PresentationFormat>
  <Paragraphs>327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Why a bitmap (.bmp), not a .jpg?  If you cannot save a .bmp, make it an uncompressed .tif.  This image is of mouse egg labeled with metal nanoparticles – it is a light micrograph with the display table inverted (dimmer light appears white  with inverted display).</vt:lpstr>
      <vt:lpstr>PowerPoint Presentation</vt:lpstr>
      <vt:lpstr>The digital bitmap</vt:lpstr>
      <vt:lpstr>First must identify and quantify object space and image space </vt:lpstr>
      <vt:lpstr>What is digital  image data (bit depth)?  Each pixel has a value, the more possible values a pixel has (bit depth), the more depth it is said to have.  </vt:lpstr>
      <vt:lpstr>PowerPoint Presentation</vt:lpstr>
      <vt:lpstr>PowerPoint Presentation</vt:lpstr>
      <vt:lpstr>8 bit Look up table from image J</vt:lpstr>
      <vt:lpstr>PowerPoint Presentation</vt:lpstr>
      <vt:lpstr>PowerPoint Presentation</vt:lpstr>
      <vt:lpstr>PowerPoint Presentation</vt:lpstr>
      <vt:lpstr>Voxels are 3D or volumetric pixels</vt:lpstr>
    </vt:vector>
  </TitlesOfParts>
  <Company>Marshall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dneff</dc:creator>
  <cp:lastModifiedBy>David Paul Anthony Neff</cp:lastModifiedBy>
  <cp:revision>125</cp:revision>
  <dcterms:created xsi:type="dcterms:W3CDTF">2008-01-23T18:40:52Z</dcterms:created>
  <dcterms:modified xsi:type="dcterms:W3CDTF">2019-01-18T15:38:24Z</dcterms:modified>
</cp:coreProperties>
</file>