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57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7" autoAdjust="0"/>
    <p:restoredTop sz="94660"/>
  </p:normalViewPr>
  <p:slideViewPr>
    <p:cSldViewPr>
      <p:cViewPr>
        <p:scale>
          <a:sx n="100" d="100"/>
          <a:sy n="100" d="100"/>
        </p:scale>
        <p:origin x="238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070E-AB49-4B9E-A8B2-EC06B458F1B4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C009-B1A6-48DE-B54B-3DFE491F0D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74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A045-7444-4F28-ACFE-DBF3AB1C291D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DD170-D8FA-4DF4-89DE-AC7B68FFCE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9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25A8E-5DA7-4E3B-8054-C1ABDD7CA791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BAA2-1D72-49FA-A6F6-E10602F63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34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86CF3-ECDE-4F5A-A097-AB01A5EEB080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9B4DB-954D-4F4F-9789-F73BA7B61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6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FFF7-8EAE-4E6C-B0FA-6360FE1B71C6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F1958-0D31-4862-8EBB-18337E7A6C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43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5B3F-1627-4809-849F-6C150A3B58EC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F5185-6FAE-42AE-89ED-42B9B64BC2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51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21607-53CC-4A87-90E3-582D2AD66547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65EB6-E3D7-4CCE-B90F-EDF3EB4DC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1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8AC83-44C7-4CFB-B215-3FC94F15D8AD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5DD2F-ECCB-4210-8630-B5F594F0D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1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C784-040A-439B-B9A3-311A3602DCCE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40500-F190-4265-A0F5-434CB7F408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0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6E7D5-47A2-422D-BFC8-5E7C5A81A5CC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9510-ED7D-4E83-A762-C797A6D896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08EB0-6E2F-4DDA-AD48-C9EEDA018BB4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1C008-2AF4-42F5-85F9-7CA5821CD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87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F8298C-B730-4222-B823-5D3B1E5E726D}" type="datetimeFigureOut">
              <a:rPr lang="en-US"/>
              <a:pPr>
                <a:defRPr/>
              </a:pPr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0A4E378-A424-4694-8365-D5070A3EC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oint_spread_function" TargetMode="Externa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72" y="12367"/>
            <a:ext cx="8924924" cy="838200"/>
          </a:xfrm>
        </p:spPr>
        <p:txBody>
          <a:bodyPr/>
          <a:lstStyle/>
          <a:p>
            <a:pPr algn="l" eaLnBrk="1" hangingPunct="1"/>
            <a:r>
              <a:rPr lang="en-US" altLang="en-US" sz="1800" b="1" dirty="0" smtClean="0"/>
              <a:t>Why a bitmap (.bmp), not a .jpg?  If you cannot save a .bmp, make it an uncompressed .</a:t>
            </a:r>
            <a:r>
              <a:rPr lang="en-US" altLang="en-US" sz="1800" b="1" dirty="0" err="1" smtClean="0"/>
              <a:t>tif</a:t>
            </a:r>
            <a:r>
              <a:rPr lang="en-US" altLang="en-US" sz="1800" b="1" dirty="0" smtClean="0"/>
              <a:t>.  This image is of mouse egg labeled with metal nanoparticles – it is a light micrograph with the display table inverted (dimmer light appears white  with inverted display).</a:t>
            </a:r>
          </a:p>
        </p:txBody>
      </p:sp>
      <p:pic>
        <p:nvPicPr>
          <p:cNvPr id="2051" name="Picture 4" descr="ZProjection of Stackm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93676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 descr="ZProjection of Sta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93676"/>
            <a:ext cx="182880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ZProjection of Sta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93676"/>
            <a:ext cx="1828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267200" y="22794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914400" y="22794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8" name="Line 12"/>
          <p:cNvSpPr>
            <a:spLocks noChangeShapeType="1"/>
          </p:cNvSpPr>
          <p:nvPr/>
        </p:nvSpPr>
        <p:spPr bwMode="auto">
          <a:xfrm>
            <a:off x="1028700" y="24953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3"/>
          <p:cNvSpPr>
            <a:spLocks noChangeShapeType="1"/>
          </p:cNvSpPr>
          <p:nvPr/>
        </p:nvSpPr>
        <p:spPr bwMode="auto">
          <a:xfrm>
            <a:off x="4381500" y="24699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6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727276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15"/>
          <p:cNvSpPr>
            <a:spLocks noChangeArrowheads="1"/>
          </p:cNvSpPr>
          <p:nvPr/>
        </p:nvSpPr>
        <p:spPr bwMode="auto">
          <a:xfrm>
            <a:off x="7467600" y="2241376"/>
            <a:ext cx="182563" cy="18256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2" name="Line 16"/>
          <p:cNvSpPr>
            <a:spLocks noChangeShapeType="1"/>
          </p:cNvSpPr>
          <p:nvPr/>
        </p:nvSpPr>
        <p:spPr bwMode="auto">
          <a:xfrm>
            <a:off x="7581900" y="243187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Text Box 17"/>
          <p:cNvSpPr txBox="1">
            <a:spLocks noChangeArrowheads="1"/>
          </p:cNvSpPr>
          <p:nvPr/>
        </p:nvSpPr>
        <p:spPr bwMode="auto">
          <a:xfrm>
            <a:off x="35496" y="844575"/>
            <a:ext cx="83058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     Compression (of this 8-bit 397,000 pixel image):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dirty="0"/>
              <a:t>none (397kb memory)		medium (12kb)		        high (5kb)</a:t>
            </a:r>
          </a:p>
        </p:txBody>
      </p:sp>
      <p:sp>
        <p:nvSpPr>
          <p:cNvPr id="2064" name="Text Box 18"/>
          <p:cNvSpPr txBox="1">
            <a:spLocks noChangeArrowheads="1"/>
          </p:cNvSpPr>
          <p:nvPr/>
        </p:nvSpPr>
        <p:spPr bwMode="auto">
          <a:xfrm>
            <a:off x="1219200" y="28890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.bmp</a:t>
            </a:r>
          </a:p>
        </p:txBody>
      </p:sp>
      <p:sp>
        <p:nvSpPr>
          <p:cNvPr id="2065" name="Text Box 19"/>
          <p:cNvSpPr txBox="1">
            <a:spLocks noChangeArrowheads="1"/>
          </p:cNvSpPr>
          <p:nvPr/>
        </p:nvSpPr>
        <p:spPr bwMode="auto">
          <a:xfrm>
            <a:off x="4724400" y="28128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.jpg</a:t>
            </a:r>
          </a:p>
        </p:txBody>
      </p:sp>
      <p:sp>
        <p:nvSpPr>
          <p:cNvPr id="2066" name="Text Box 20"/>
          <p:cNvSpPr txBox="1">
            <a:spLocks noChangeArrowheads="1"/>
          </p:cNvSpPr>
          <p:nvPr/>
        </p:nvSpPr>
        <p:spPr bwMode="auto">
          <a:xfrm>
            <a:off x="7848600" y="2812876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.jpg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6597932"/>
            <a:ext cx="80648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Caution:   </a:t>
            </a:r>
            <a:r>
              <a:rPr lang="en-US" sz="800" dirty="0" err="1" smtClean="0"/>
              <a:t>powerpoint</a:t>
            </a:r>
            <a:r>
              <a:rPr lang="en-US" sz="800" dirty="0" smtClean="0"/>
              <a:t> software has resampled these images, blurring image pixels so that original resolution is lost, see next slide for clear example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6215063" y="714375"/>
            <a:ext cx="2286000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19163" y="1857375"/>
            <a:ext cx="2500312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2875" y="1857375"/>
            <a:ext cx="785813" cy="17145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74625" y="1952625"/>
          <a:ext cx="3132138" cy="1376363"/>
        </p:xfrm>
        <a:graphic>
          <a:graphicData uri="http://schemas.openxmlformats.org/drawingml/2006/table">
            <a:tbl>
              <a:tblPr/>
              <a:tblGrid>
                <a:gridCol w="75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59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07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64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083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0                                255                              </a:t>
                      </a:r>
                      <a:r>
                        <a:rPr lang="en-US" sz="5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5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255                                  0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4625" y="166688"/>
          <a:ext cx="3132138" cy="1511300"/>
        </p:xfrm>
        <a:graphic>
          <a:graphicData uri="http://schemas.openxmlformats.org/drawingml/2006/table">
            <a:tbl>
              <a:tblPr/>
              <a:tblGrid>
                <a:gridCol w="758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3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921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8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6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8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255                                255                                     255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1817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0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8208" marR="8208" marT="82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2875" y="71438"/>
            <a:ext cx="785813" cy="17145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6" name="TextBox 6"/>
          <p:cNvSpPr txBox="1">
            <a:spLocks noChangeArrowheads="1"/>
          </p:cNvSpPr>
          <p:nvPr/>
        </p:nvSpPr>
        <p:spPr bwMode="auto">
          <a:xfrm>
            <a:off x="6215063" y="142875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1-bit data               </a:t>
            </a: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usual 1-bit display is black or white but it can be any 2 colors or shades that the display hardware can display</a:t>
            </a:r>
          </a:p>
        </p:txBody>
      </p:sp>
      <p:sp>
        <p:nvSpPr>
          <p:cNvPr id="10287" name="TextBox 7"/>
          <p:cNvSpPr txBox="1">
            <a:spLocks noChangeArrowheads="1"/>
          </p:cNvSpPr>
          <p:nvPr/>
        </p:nvSpPr>
        <p:spPr bwMode="auto">
          <a:xfrm>
            <a:off x="0" y="3929063"/>
            <a:ext cx="864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latin typeface="Calibri" panose="020F0502020204030204" pitchFamily="34" charset="0"/>
              </a:rPr>
              <a:t>24-bit display is </a:t>
            </a:r>
            <a:r>
              <a:rPr lang="en-US" altLang="en-US" sz="1200" dirty="0" smtClean="0">
                <a:latin typeface="Calibri" panose="020F0502020204030204" pitchFamily="34" charset="0"/>
              </a:rPr>
              <a:t>considered </a:t>
            </a:r>
            <a:r>
              <a:rPr lang="en-US" altLang="en-US" sz="1200" dirty="0">
                <a:latin typeface="Calibri" panose="020F0502020204030204" pitchFamily="34" charset="0"/>
              </a:rPr>
              <a:t>not to have  </a:t>
            </a:r>
            <a:r>
              <a:rPr lang="en-US" altLang="en-US" sz="1200" dirty="0" smtClean="0">
                <a:latin typeface="Calibri" panose="020F0502020204030204" pitchFamily="34" charset="0"/>
              </a:rPr>
              <a:t>a single </a:t>
            </a:r>
            <a:r>
              <a:rPr lang="en-US" altLang="en-US" sz="1200" dirty="0">
                <a:latin typeface="Calibri" panose="020F0502020204030204" pitchFamily="34" charset="0"/>
              </a:rPr>
              <a:t>LUT.   In reality, it must have some type of display LUT for each of its 3  8-bit  data </a:t>
            </a:r>
            <a:r>
              <a:rPr lang="en-US" altLang="en-US" sz="1200" dirty="0" smtClean="0">
                <a:latin typeface="Calibri" panose="020F0502020204030204" pitchFamily="34" charset="0"/>
              </a:rPr>
              <a:t>channels, total </a:t>
            </a:r>
            <a:r>
              <a:rPr lang="en-US" altLang="en-US" sz="1200" dirty="0">
                <a:latin typeface="Calibri" panose="020F0502020204030204" pitchFamily="34" charset="0"/>
              </a:rPr>
              <a:t>24-bit </a:t>
            </a:r>
            <a:r>
              <a:rPr lang="en-US" altLang="en-US" sz="1200" dirty="0" smtClean="0">
                <a:latin typeface="Calibri" panose="020F0502020204030204" pitchFamily="34" charset="0"/>
              </a:rPr>
              <a:t>data.  That is, the PC/display must have a LUT for each color, then combine them via display hardware </a:t>
            </a:r>
            <a:endParaRPr lang="en-US" altLang="en-US" sz="1200" dirty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9163" y="71438"/>
            <a:ext cx="2500312" cy="17145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13" y="635000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0" name="TextBox 10"/>
          <p:cNvSpPr txBox="1">
            <a:spLocks noChangeArrowheads="1"/>
          </p:cNvSpPr>
          <p:nvPr/>
        </p:nvSpPr>
        <p:spPr bwMode="auto">
          <a:xfrm>
            <a:off x="3929063" y="142875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B&amp;W LUT</a:t>
            </a:r>
          </a:p>
        </p:txBody>
      </p:sp>
      <p:sp>
        <p:nvSpPr>
          <p:cNvPr id="12" name="Right Arrow 11"/>
          <p:cNvSpPr/>
          <p:nvPr/>
        </p:nvSpPr>
        <p:spPr>
          <a:xfrm flipH="1">
            <a:off x="3429000" y="142875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3429000" y="1928813"/>
            <a:ext cx="500063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3" name="TextBox 18"/>
          <p:cNvSpPr txBox="1">
            <a:spLocks noChangeArrowheads="1"/>
          </p:cNvSpPr>
          <p:nvPr/>
        </p:nvSpPr>
        <p:spPr bwMode="auto">
          <a:xfrm>
            <a:off x="3929063" y="1916113"/>
            <a:ext cx="1071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R&amp;G LUT</a:t>
            </a:r>
          </a:p>
        </p:txBody>
      </p:sp>
      <p:pic>
        <p:nvPicPr>
          <p:cNvPr id="102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357438"/>
            <a:ext cx="10747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171450" y="4656138"/>
          <a:ext cx="7472363" cy="1714502"/>
        </p:xfrm>
        <a:graphic>
          <a:graphicData uri="http://schemas.openxmlformats.org/drawingml/2006/table">
            <a:tbl>
              <a:tblPr/>
              <a:tblGrid>
                <a:gridCol w="496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9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5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 column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display columns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2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channel 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Red                             Green                                   Blue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1                                       0                                             1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0                                     1                                             0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0                                    0                                             1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2                                       0                                             0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0                                    2                                            0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0                                       0                                          2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3                                         0                                             0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0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0                                         0                                           3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      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.                                              .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                                     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    .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128                                         0                                           0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0                                        128                                           0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0                                       0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128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.                                       .                                               .   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.                                         .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5606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255                                   0                                     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5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0                                   255                                                 0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0                                   0                                                 255</a:t>
                      </a:r>
                    </a:p>
                  </a:txBody>
                  <a:tcPr marL="2831" marR="2831" marT="28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7" name="Rectangle 26"/>
          <p:cNvSpPr/>
          <p:nvPr/>
        </p:nvSpPr>
        <p:spPr>
          <a:xfrm>
            <a:off x="34925" y="4619625"/>
            <a:ext cx="642938" cy="1801813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17775" y="4624388"/>
            <a:ext cx="544513" cy="180181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972050" y="4629150"/>
            <a:ext cx="447675" cy="18002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60400" y="4629150"/>
            <a:ext cx="1892300" cy="1785938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043238" y="4640263"/>
            <a:ext cx="1928812" cy="1785937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429250" y="4630738"/>
            <a:ext cx="2214563" cy="1785937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92" name="TextBox 33"/>
          <p:cNvSpPr txBox="1">
            <a:spLocks noChangeArrowheads="1"/>
          </p:cNvSpPr>
          <p:nvPr/>
        </p:nvSpPr>
        <p:spPr bwMode="auto">
          <a:xfrm>
            <a:off x="0" y="6354763"/>
            <a:ext cx="8643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This spreadsheet is set up as a typical, 3 channel, 24-bit, Red, Green, Blue color image.   </a:t>
            </a:r>
          </a:p>
        </p:txBody>
      </p:sp>
      <p:pic>
        <p:nvPicPr>
          <p:cNvPr id="1039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47863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4" name="TextBox 37"/>
          <p:cNvSpPr txBox="1">
            <a:spLocks noChangeArrowheads="1"/>
          </p:cNvSpPr>
          <p:nvPr/>
        </p:nvSpPr>
        <p:spPr bwMode="auto">
          <a:xfrm>
            <a:off x="4714875" y="8540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 levels/pixel</a:t>
            </a:r>
          </a:p>
        </p:txBody>
      </p:sp>
      <p:sp>
        <p:nvSpPr>
          <p:cNvPr id="10395" name="TextBox 38"/>
          <p:cNvSpPr txBox="1">
            <a:spLocks noChangeArrowheads="1"/>
          </p:cNvSpPr>
          <p:nvPr/>
        </p:nvSpPr>
        <p:spPr bwMode="auto">
          <a:xfrm>
            <a:off x="4714875" y="2568575"/>
            <a:ext cx="13573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 levels/pixel</a:t>
            </a:r>
          </a:p>
        </p:txBody>
      </p:sp>
      <p:sp>
        <p:nvSpPr>
          <p:cNvPr id="10396" name="TextBox 39"/>
          <p:cNvSpPr txBox="1">
            <a:spLocks noChangeArrowheads="1"/>
          </p:cNvSpPr>
          <p:nvPr/>
        </p:nvSpPr>
        <p:spPr bwMode="auto">
          <a:xfrm>
            <a:off x="7786688" y="57832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16.8 million levels/pixel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15063" y="134938"/>
            <a:ext cx="1643062" cy="415925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003540" y="4160986"/>
            <a:ext cx="760148" cy="196702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2863" y="4000501"/>
            <a:ext cx="901038" cy="160486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0" y="3714750"/>
            <a:ext cx="9144000" cy="71438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200" y="76200"/>
            <a:ext cx="899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The M.U. MRC-1024 has 3 emission channels (3 PMT detectors) with spectral resolution of  30-40nm as defined by our filters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460216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 cstate="print">
            <a:lum bright="22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8272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4" cstate="print">
            <a:lum bright="-16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8240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1828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2357438" y="1470518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598/40nm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0" y="1295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0" y="3367088"/>
            <a:ext cx="45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G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76200" y="54102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2436813" y="3521075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522/35nm</a:t>
            </a: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419616" y="5510172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680/32nm</a:t>
            </a:r>
          </a:p>
        </p:txBody>
      </p:sp>
    </p:spTree>
    <p:extLst>
      <p:ext uri="{BB962C8B-B14F-4D97-AF65-F5344CB8AC3E}">
        <p14:creationId xmlns:p14="http://schemas.microsoft.com/office/powerpoint/2010/main" val="141077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1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328" y="2559108"/>
            <a:ext cx="2520867" cy="247238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07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600" dirty="0" smtClean="0"/>
              <a:t>Voxels are 3D or volumetric </a:t>
            </a:r>
            <a:r>
              <a:rPr lang="en-US" altLang="en-US" sz="1600" dirty="0" smtClean="0"/>
              <a:t>pixels – e.g. in CSLM (confocal scanning laser) a 3D point spread function is assigned into  2D planar images one pixel at a time, then those 2D planar images are reconstructed into 3D voxels</a:t>
            </a:r>
            <a:endParaRPr lang="en-US" altLang="en-US" sz="1600" dirty="0" smtClean="0"/>
          </a:p>
        </p:txBody>
      </p:sp>
      <p:pic>
        <p:nvPicPr>
          <p:cNvPr id="663" name="Picture 6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51551"/>
            <a:ext cx="2170584" cy="641528"/>
          </a:xfrm>
          <a:prstGeom prst="rect">
            <a:avLst/>
          </a:prstGeom>
        </p:spPr>
      </p:pic>
      <p:pic>
        <p:nvPicPr>
          <p:cNvPr id="667" name="Picture 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36" y="1774496"/>
            <a:ext cx="2170584" cy="641528"/>
          </a:xfrm>
          <a:prstGeom prst="rect">
            <a:avLst/>
          </a:prstGeom>
        </p:spPr>
      </p:pic>
      <p:pic>
        <p:nvPicPr>
          <p:cNvPr id="668" name="Picture 6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425433"/>
            <a:ext cx="2170584" cy="641528"/>
          </a:xfrm>
          <a:prstGeom prst="rect">
            <a:avLst/>
          </a:prstGeom>
        </p:spPr>
      </p:pic>
      <p:pic>
        <p:nvPicPr>
          <p:cNvPr id="669" name="Picture 6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076370"/>
            <a:ext cx="2170584" cy="641528"/>
          </a:xfrm>
          <a:prstGeom prst="rect">
            <a:avLst/>
          </a:prstGeom>
        </p:spPr>
      </p:pic>
      <p:pic>
        <p:nvPicPr>
          <p:cNvPr id="670" name="Picture 6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727307"/>
            <a:ext cx="2170584" cy="641528"/>
          </a:xfrm>
          <a:prstGeom prst="rect">
            <a:avLst/>
          </a:prstGeom>
        </p:spPr>
      </p:pic>
      <p:pic>
        <p:nvPicPr>
          <p:cNvPr id="671" name="Picture 6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072" y="4378244"/>
            <a:ext cx="2170584" cy="641528"/>
          </a:xfrm>
          <a:prstGeom prst="rect">
            <a:avLst/>
          </a:prstGeom>
        </p:spPr>
      </p:pic>
      <p:pic>
        <p:nvPicPr>
          <p:cNvPr id="672" name="Picture 6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029181"/>
            <a:ext cx="2170584" cy="641528"/>
          </a:xfrm>
          <a:prstGeom prst="rect">
            <a:avLst/>
          </a:prstGeom>
        </p:spPr>
      </p:pic>
      <p:pic>
        <p:nvPicPr>
          <p:cNvPr id="673" name="Picture 6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680118"/>
            <a:ext cx="2170584" cy="641528"/>
          </a:xfrm>
          <a:prstGeom prst="rect">
            <a:avLst/>
          </a:prstGeom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90" y="1086575"/>
            <a:ext cx="2294722" cy="1802357"/>
          </a:xfrm>
          <a:prstGeom prst="rect">
            <a:avLst/>
          </a:prstGeom>
        </p:spPr>
      </p:pic>
      <p:sp>
        <p:nvSpPr>
          <p:cNvPr id="11269" name="Rectangle 11268"/>
          <p:cNvSpPr/>
          <p:nvPr/>
        </p:nvSpPr>
        <p:spPr>
          <a:xfrm>
            <a:off x="216138" y="2898341"/>
            <a:ext cx="22779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>
                <a:solidFill>
                  <a:srgbClr val="202122"/>
                </a:solidFill>
              </a:rPr>
              <a:t>An example of an experimentally derived point spread function from a confocal microscope using a 63x 1.4NA oil objective. It was generated using Huygens Professional deconvolution software. Shown are views in </a:t>
            </a:r>
            <a:r>
              <a:rPr lang="en-US" sz="600" dirty="0" err="1">
                <a:solidFill>
                  <a:srgbClr val="202122"/>
                </a:solidFill>
              </a:rPr>
              <a:t>xz</a:t>
            </a:r>
            <a:r>
              <a:rPr lang="en-US" sz="600" dirty="0">
                <a:solidFill>
                  <a:srgbClr val="202122"/>
                </a:solidFill>
              </a:rPr>
              <a:t>, </a:t>
            </a:r>
            <a:r>
              <a:rPr lang="en-US" sz="600" dirty="0" err="1">
                <a:solidFill>
                  <a:srgbClr val="202122"/>
                </a:solidFill>
              </a:rPr>
              <a:t>xy</a:t>
            </a:r>
            <a:r>
              <a:rPr lang="en-US" sz="600" dirty="0">
                <a:solidFill>
                  <a:srgbClr val="202122"/>
                </a:solidFill>
              </a:rPr>
              <a:t>, </a:t>
            </a:r>
            <a:r>
              <a:rPr lang="en-US" sz="600" dirty="0" err="1">
                <a:solidFill>
                  <a:srgbClr val="202122"/>
                </a:solidFill>
              </a:rPr>
              <a:t>yz</a:t>
            </a:r>
            <a:r>
              <a:rPr lang="en-US" sz="600" dirty="0">
                <a:solidFill>
                  <a:srgbClr val="202122"/>
                </a:solidFill>
              </a:rPr>
              <a:t> and a 3D representation</a:t>
            </a:r>
            <a:r>
              <a:rPr lang="en-US" sz="600" dirty="0" smtClean="0">
                <a:solidFill>
                  <a:srgbClr val="202122"/>
                </a:solidFill>
              </a:rPr>
              <a:t>. </a:t>
            </a:r>
            <a:r>
              <a:rPr lang="en-US" sz="600" dirty="0">
                <a:solidFill>
                  <a:srgbClr val="202122"/>
                </a:solidFill>
              </a:rPr>
              <a:t>Howard </a:t>
            </a:r>
            <a:r>
              <a:rPr lang="en-US" sz="600" dirty="0" err="1">
                <a:solidFill>
                  <a:srgbClr val="202122"/>
                </a:solidFill>
              </a:rPr>
              <a:t>Vindin</a:t>
            </a:r>
            <a:r>
              <a:rPr lang="en-US" sz="600" dirty="0">
                <a:solidFill>
                  <a:srgbClr val="202122"/>
                </a:solidFill>
              </a:rPr>
              <a:t/>
            </a:r>
            <a:br>
              <a:rPr lang="en-US" sz="600" dirty="0">
                <a:solidFill>
                  <a:srgbClr val="202122"/>
                </a:solidFill>
              </a:rPr>
            </a:br>
            <a:r>
              <a:rPr lang="en-US" sz="600" dirty="0">
                <a:solidFill>
                  <a:srgbClr val="202122"/>
                </a:solidFill>
                <a:hlinkClick r:id="rId5"/>
              </a:rPr>
              <a:t>https://</a:t>
            </a:r>
            <a:r>
              <a:rPr lang="en-US" sz="600" dirty="0" smtClean="0">
                <a:solidFill>
                  <a:srgbClr val="202122"/>
                </a:solidFill>
                <a:hlinkClick r:id="rId5"/>
              </a:rPr>
              <a:t>en.wikipedia.org/wiki/Point_spread_function</a:t>
            </a:r>
            <a:endParaRPr lang="en-US" sz="600" dirty="0" smtClean="0">
              <a:solidFill>
                <a:srgbClr val="202122"/>
              </a:solidFill>
            </a:endParaRPr>
          </a:p>
          <a:p>
            <a:r>
              <a:rPr lang="en-US" sz="600" dirty="0">
                <a:solidFill>
                  <a:srgbClr val="202122"/>
                </a:solidFill>
              </a:rPr>
              <a:t>Also see:</a:t>
            </a:r>
            <a:br>
              <a:rPr lang="en-US" sz="600" dirty="0">
                <a:solidFill>
                  <a:srgbClr val="202122"/>
                </a:solidFill>
              </a:rPr>
            </a:br>
            <a:r>
              <a:rPr lang="en-US" sz="600" dirty="0">
                <a:solidFill>
                  <a:srgbClr val="202122"/>
                </a:solidFill>
              </a:rPr>
              <a:t>Cole, R., </a:t>
            </a:r>
            <a:r>
              <a:rPr lang="en-US" sz="600" dirty="0" err="1">
                <a:solidFill>
                  <a:srgbClr val="202122"/>
                </a:solidFill>
              </a:rPr>
              <a:t>Jinadasa</a:t>
            </a:r>
            <a:r>
              <a:rPr lang="en-US" sz="600" dirty="0">
                <a:solidFill>
                  <a:srgbClr val="202122"/>
                </a:solidFill>
              </a:rPr>
              <a:t>, T. &amp; Brown, C. Measuring and interpreting point spread functions to determine confocal microscope resolution and ensure quality control. Nat </a:t>
            </a:r>
            <a:r>
              <a:rPr lang="en-US" sz="600" dirty="0" err="1">
                <a:solidFill>
                  <a:srgbClr val="202122"/>
                </a:solidFill>
              </a:rPr>
              <a:t>Protoc</a:t>
            </a:r>
            <a:r>
              <a:rPr lang="en-US" sz="600" dirty="0">
                <a:solidFill>
                  <a:srgbClr val="202122"/>
                </a:solidFill>
              </a:rPr>
              <a:t> 6, 1929–1941 (2011). https://doi.org/10.1038/nprot.2011.407</a:t>
            </a:r>
          </a:p>
        </p:txBody>
      </p:sp>
      <p:sp>
        <p:nvSpPr>
          <p:cNvPr id="11270" name="Oval 11269"/>
          <p:cNvSpPr/>
          <p:nvPr/>
        </p:nvSpPr>
        <p:spPr>
          <a:xfrm>
            <a:off x="1403648" y="1844824"/>
            <a:ext cx="1152128" cy="1222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72" name="Straight Arrow Connector 11271"/>
          <p:cNvCxnSpPr/>
          <p:nvPr/>
        </p:nvCxnSpPr>
        <p:spPr>
          <a:xfrm flipV="1">
            <a:off x="2690167" y="2280491"/>
            <a:ext cx="1881833" cy="50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4" name="TextBox 11273"/>
          <p:cNvSpPr txBox="1"/>
          <p:nvPr/>
        </p:nvSpPr>
        <p:spPr>
          <a:xfrm>
            <a:off x="2690167" y="1271546"/>
            <a:ext cx="2585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When image is properly sampled, each pixel is derived from 2-3 (or more) of these PSFs</a:t>
            </a:r>
            <a:endParaRPr lang="en-US" sz="900" dirty="0"/>
          </a:p>
        </p:txBody>
      </p:sp>
      <p:cxnSp>
        <p:nvCxnSpPr>
          <p:cNvPr id="685" name="Straight Arrow Connector 684"/>
          <p:cNvCxnSpPr/>
          <p:nvPr/>
        </p:nvCxnSpPr>
        <p:spPr>
          <a:xfrm flipV="1">
            <a:off x="4834432" y="3920436"/>
            <a:ext cx="1681784" cy="228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TextBox 687"/>
          <p:cNvSpPr txBox="1"/>
          <p:nvPr/>
        </p:nvSpPr>
        <p:spPr>
          <a:xfrm>
            <a:off x="5148064" y="4149080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PC reassembles the 2D pixels into a 3D volume with more or less (depending on the program used) of an attempt at improving accuracy and resolution.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3503290" cy="309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836712"/>
            <a:ext cx="3816424" cy="31038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11663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Transmitted light micrograph (non-inverted display table)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76056" y="18864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Scanning electron micrograph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7053" y="4077072"/>
            <a:ext cx="1949913" cy="1584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40" y="4077071"/>
            <a:ext cx="1944216" cy="15817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7" y="5658806"/>
            <a:ext cx="19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rue pixels (visible with screen capture)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0815" y="565880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</a:t>
            </a:r>
            <a:r>
              <a:rPr lang="en-US" sz="1400" dirty="0" err="1" smtClean="0"/>
              <a:t>pptx</a:t>
            </a:r>
            <a:r>
              <a:rPr lang="en-US" sz="1400" dirty="0" smtClean="0"/>
              <a:t> blurred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661134"/>
            <a:ext cx="198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</a:t>
            </a:r>
            <a:r>
              <a:rPr lang="en-US" sz="1400" dirty="0" smtClean="0"/>
              <a:t>rue pixels (visible with screen capture)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8326" y="566113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.</a:t>
            </a:r>
            <a:r>
              <a:rPr lang="en-US" sz="1400" dirty="0" err="1" smtClean="0"/>
              <a:t>pptx</a:t>
            </a:r>
            <a:r>
              <a:rPr lang="en-US" sz="1400" dirty="0" smtClean="0"/>
              <a:t> blurred</a:t>
            </a:r>
            <a:endParaRPr lang="en-US" sz="1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15" y="4086914"/>
            <a:ext cx="1776921" cy="15718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010" y="4086914"/>
            <a:ext cx="1816934" cy="15824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19099" y="1830535"/>
            <a:ext cx="273181" cy="258891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778539" y="2244409"/>
            <a:ext cx="201173" cy="18124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907704" y="2708920"/>
            <a:ext cx="144016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660232" y="2276202"/>
            <a:ext cx="288032" cy="1296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1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The digital </a:t>
            </a:r>
            <a:r>
              <a:rPr lang="en-US" altLang="en-US" sz="4000" smtClean="0">
                <a:solidFill>
                  <a:srgbClr val="92D050"/>
                </a:solidFill>
              </a:rPr>
              <a:t>bit</a:t>
            </a:r>
            <a:r>
              <a:rPr lang="en-US" altLang="en-US" sz="4000" smtClean="0">
                <a:solidFill>
                  <a:schemeClr val="folHlink"/>
                </a:solidFill>
              </a:rPr>
              <a:t>map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714375"/>
            <a:ext cx="8610600" cy="1752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We have a map of pixels, each with a coordinate in  and y (and sometimes z).  Each also has an intensity value defined by the bits of computer memory.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792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>
                <a:solidFill>
                  <a:schemeClr val="accent2"/>
                </a:solidFill>
                <a:latin typeface="Times New Roman" panose="02020603050405020304" pitchFamily="18" charset="0"/>
              </a:rPr>
              <a:t>BITMAP  A Cartesian or Gaussian map of intensities (bits). We can think of 3D data as stacks of 2D maps. (not always the case).   </a:t>
            </a:r>
          </a:p>
        </p:txBody>
      </p:sp>
      <p:sp>
        <p:nvSpPr>
          <p:cNvPr id="3077" name="Line 6"/>
          <p:cNvSpPr>
            <a:spLocks noChangeShapeType="1"/>
          </p:cNvSpPr>
          <p:nvPr/>
        </p:nvSpPr>
        <p:spPr bwMode="auto">
          <a:xfrm flipV="1">
            <a:off x="2590800" y="2362200"/>
            <a:ext cx="0" cy="365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7"/>
          <p:cNvSpPr>
            <a:spLocks noChangeShapeType="1"/>
          </p:cNvSpPr>
          <p:nvPr/>
        </p:nvSpPr>
        <p:spPr bwMode="auto">
          <a:xfrm flipV="1">
            <a:off x="838200" y="4140200"/>
            <a:ext cx="342900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 flipH="1">
            <a:off x="1841500" y="2590800"/>
            <a:ext cx="14351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1219200" y="41290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x</a:t>
            </a:r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1905000" y="5410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y</a:t>
            </a:r>
          </a:p>
        </p:txBody>
      </p:sp>
      <p:sp>
        <p:nvSpPr>
          <p:cNvPr id="3082" name="Text Box 11"/>
          <p:cNvSpPr txBox="1">
            <a:spLocks noChangeArrowheads="1"/>
          </p:cNvSpPr>
          <p:nvPr/>
        </p:nvSpPr>
        <p:spPr bwMode="auto">
          <a:xfrm>
            <a:off x="2286000" y="24384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z</a:t>
            </a:r>
          </a:p>
        </p:txBody>
      </p:sp>
      <p:sp>
        <p:nvSpPr>
          <p:cNvPr id="3083" name="AutoShape 13"/>
          <p:cNvSpPr>
            <a:spLocks noChangeArrowheads="1"/>
          </p:cNvSpPr>
          <p:nvPr/>
        </p:nvSpPr>
        <p:spPr bwMode="auto">
          <a:xfrm>
            <a:off x="2235200" y="41783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>
            <a:off x="2438400" y="45593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 flipV="1">
            <a:off x="2768600" y="42037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AutoShape 16"/>
          <p:cNvSpPr>
            <a:spLocks noChangeArrowheads="1"/>
          </p:cNvSpPr>
          <p:nvPr/>
        </p:nvSpPr>
        <p:spPr bwMode="auto">
          <a:xfrm>
            <a:off x="2260600" y="32766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7" name="Line 17"/>
          <p:cNvSpPr>
            <a:spLocks noChangeShapeType="1"/>
          </p:cNvSpPr>
          <p:nvPr/>
        </p:nvSpPr>
        <p:spPr bwMode="auto">
          <a:xfrm>
            <a:off x="2438400" y="3657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18"/>
          <p:cNvSpPr>
            <a:spLocks noChangeShapeType="1"/>
          </p:cNvSpPr>
          <p:nvPr/>
        </p:nvSpPr>
        <p:spPr bwMode="auto">
          <a:xfrm flipV="1">
            <a:off x="2768600" y="33020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AutoShape 19"/>
          <p:cNvSpPr>
            <a:spLocks noChangeArrowheads="1"/>
          </p:cNvSpPr>
          <p:nvPr/>
        </p:nvSpPr>
        <p:spPr bwMode="auto">
          <a:xfrm>
            <a:off x="2260600" y="5029200"/>
            <a:ext cx="1371600" cy="762000"/>
          </a:xfrm>
          <a:prstGeom prst="parallelogram">
            <a:avLst>
              <a:gd name="adj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90" name="Line 20"/>
          <p:cNvSpPr>
            <a:spLocks noChangeShapeType="1"/>
          </p:cNvSpPr>
          <p:nvPr/>
        </p:nvSpPr>
        <p:spPr bwMode="auto">
          <a:xfrm>
            <a:off x="24892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21"/>
          <p:cNvSpPr>
            <a:spLocks noChangeShapeType="1"/>
          </p:cNvSpPr>
          <p:nvPr/>
        </p:nvSpPr>
        <p:spPr bwMode="auto">
          <a:xfrm flipV="1">
            <a:off x="2819400" y="50546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4000" dirty="0" smtClean="0"/>
              <a:t>First must identify and quantify object space and image space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object space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image space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-Dimensions of each data point (pixel or voxel) in image space</a:t>
            </a:r>
            <a:br>
              <a:rPr lang="en-US" altLang="en-US" smtClean="0"/>
            </a:br>
            <a:r>
              <a:rPr lang="en-US" altLang="en-US" smtClean="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	Using the above information, how do we define magnification?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What is digital  image data (bit depth)?</a:t>
            </a:r>
            <a:r>
              <a:rPr lang="en-US" altLang="en-US" sz="2400" smtClean="0"/>
              <a:t> </a:t>
            </a:r>
            <a:br>
              <a:rPr lang="en-US" altLang="en-US" sz="2400" smtClean="0"/>
            </a:br>
            <a:r>
              <a:rPr lang="en-US" altLang="en-US" sz="1400" smtClean="0"/>
              <a:t>Each pixel has a value, the more possible values a pixel has (bit depth), the more depth it is said to have.  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426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grpSp>
        <p:nvGrpSpPr>
          <p:cNvPr id="5124" name="Group 35"/>
          <p:cNvGrpSpPr>
            <a:grpSpLocks/>
          </p:cNvGrpSpPr>
          <p:nvPr/>
        </p:nvGrpSpPr>
        <p:grpSpPr bwMode="auto">
          <a:xfrm>
            <a:off x="3124200" y="1981200"/>
            <a:ext cx="4876800" cy="3505200"/>
            <a:chOff x="3024" y="624"/>
            <a:chExt cx="2400" cy="1800"/>
          </a:xfrm>
        </p:grpSpPr>
        <p:pic>
          <p:nvPicPr>
            <p:cNvPr id="5130" name="Picture 3" descr="bitma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624"/>
              <a:ext cx="2400" cy="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1" name="Group 34"/>
            <p:cNvGrpSpPr>
              <a:grpSpLocks/>
            </p:cNvGrpSpPr>
            <p:nvPr/>
          </p:nvGrpSpPr>
          <p:grpSpPr bwMode="auto">
            <a:xfrm>
              <a:off x="3408" y="802"/>
              <a:ext cx="1597" cy="1364"/>
              <a:chOff x="3408" y="802"/>
              <a:chExt cx="1597" cy="1364"/>
            </a:xfrm>
          </p:grpSpPr>
          <p:sp>
            <p:nvSpPr>
              <p:cNvPr id="5132" name="Text Box 9"/>
              <p:cNvSpPr txBox="1">
                <a:spLocks noChangeArrowheads="1"/>
              </p:cNvSpPr>
              <p:nvPr/>
            </p:nvSpPr>
            <p:spPr bwMode="auto">
              <a:xfrm>
                <a:off x="3504" y="816"/>
                <a:ext cx="19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3" name="Text Box 10"/>
              <p:cNvSpPr txBox="1">
                <a:spLocks noChangeArrowheads="1"/>
              </p:cNvSpPr>
              <p:nvPr/>
            </p:nvSpPr>
            <p:spPr bwMode="auto">
              <a:xfrm>
                <a:off x="3888" y="1209"/>
                <a:ext cx="19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4" name="Text Box 19"/>
              <p:cNvSpPr txBox="1">
                <a:spLocks noChangeArrowheads="1"/>
              </p:cNvSpPr>
              <p:nvPr/>
            </p:nvSpPr>
            <p:spPr bwMode="auto">
              <a:xfrm>
                <a:off x="3408" y="1641"/>
                <a:ext cx="52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5" name="Text Box 20"/>
              <p:cNvSpPr txBox="1">
                <a:spLocks noChangeArrowheads="1"/>
              </p:cNvSpPr>
              <p:nvPr/>
            </p:nvSpPr>
            <p:spPr bwMode="auto">
              <a:xfrm>
                <a:off x="4656" y="1977"/>
                <a:ext cx="19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6" name="Text Box 22"/>
              <p:cNvSpPr txBox="1">
                <a:spLocks noChangeArrowheads="1"/>
              </p:cNvSpPr>
              <p:nvPr/>
            </p:nvSpPr>
            <p:spPr bwMode="auto">
              <a:xfrm>
                <a:off x="3504" y="1200"/>
                <a:ext cx="19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0</a:t>
                </a:r>
              </a:p>
            </p:txBody>
          </p:sp>
          <p:sp>
            <p:nvSpPr>
              <p:cNvPr id="5137" name="Text Box 23"/>
              <p:cNvSpPr txBox="1">
                <a:spLocks noChangeArrowheads="1"/>
              </p:cNvSpPr>
              <p:nvPr/>
            </p:nvSpPr>
            <p:spPr bwMode="auto">
              <a:xfrm>
                <a:off x="3408" y="1977"/>
                <a:ext cx="52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8" name="Text Box 24"/>
              <p:cNvSpPr txBox="1">
                <a:spLocks noChangeArrowheads="1"/>
              </p:cNvSpPr>
              <p:nvPr/>
            </p:nvSpPr>
            <p:spPr bwMode="auto">
              <a:xfrm>
                <a:off x="3792" y="1968"/>
                <a:ext cx="528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39" name="Text Box 25"/>
              <p:cNvSpPr txBox="1">
                <a:spLocks noChangeArrowheads="1"/>
              </p:cNvSpPr>
              <p:nvPr/>
            </p:nvSpPr>
            <p:spPr bwMode="auto">
              <a:xfrm>
                <a:off x="3792" y="1641"/>
                <a:ext cx="52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40" name="Text Box 26"/>
              <p:cNvSpPr txBox="1">
                <a:spLocks noChangeArrowheads="1"/>
              </p:cNvSpPr>
              <p:nvPr/>
            </p:nvSpPr>
            <p:spPr bwMode="auto">
              <a:xfrm>
                <a:off x="3792" y="816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180</a:t>
                </a:r>
              </a:p>
            </p:txBody>
          </p:sp>
          <p:sp>
            <p:nvSpPr>
              <p:cNvPr id="5141" name="Text Box 27"/>
              <p:cNvSpPr txBox="1">
                <a:spLocks noChangeArrowheads="1"/>
              </p:cNvSpPr>
              <p:nvPr/>
            </p:nvSpPr>
            <p:spPr bwMode="auto">
              <a:xfrm>
                <a:off x="4176" y="816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2" name="Text Box 28"/>
              <p:cNvSpPr txBox="1">
                <a:spLocks noChangeArrowheads="1"/>
              </p:cNvSpPr>
              <p:nvPr/>
            </p:nvSpPr>
            <p:spPr bwMode="auto">
              <a:xfrm>
                <a:off x="4176" y="163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3" name="Text Box 29"/>
              <p:cNvSpPr txBox="1">
                <a:spLocks noChangeArrowheads="1"/>
              </p:cNvSpPr>
              <p:nvPr/>
            </p:nvSpPr>
            <p:spPr bwMode="auto">
              <a:xfrm>
                <a:off x="4176" y="1968"/>
                <a:ext cx="432" cy="1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4" name="Text Box 30"/>
              <p:cNvSpPr txBox="1">
                <a:spLocks noChangeArrowheads="1"/>
              </p:cNvSpPr>
              <p:nvPr/>
            </p:nvSpPr>
            <p:spPr bwMode="auto">
              <a:xfrm>
                <a:off x="4560" y="163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255</a:t>
                </a:r>
              </a:p>
            </p:txBody>
          </p:sp>
          <p:sp>
            <p:nvSpPr>
              <p:cNvPr id="5145" name="Text Box 31"/>
              <p:cNvSpPr txBox="1">
                <a:spLocks noChangeArrowheads="1"/>
              </p:cNvSpPr>
              <p:nvPr/>
            </p:nvSpPr>
            <p:spPr bwMode="auto">
              <a:xfrm>
                <a:off x="4176" y="1200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  <p:sp>
            <p:nvSpPr>
              <p:cNvPr id="5146" name="Text Box 32"/>
              <p:cNvSpPr txBox="1">
                <a:spLocks noChangeArrowheads="1"/>
              </p:cNvSpPr>
              <p:nvPr/>
            </p:nvSpPr>
            <p:spPr bwMode="auto">
              <a:xfrm>
                <a:off x="4560" y="1200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  <p:sp>
            <p:nvSpPr>
              <p:cNvPr id="5147" name="Text Box 33"/>
              <p:cNvSpPr txBox="1">
                <a:spLocks noChangeArrowheads="1"/>
              </p:cNvSpPr>
              <p:nvPr/>
            </p:nvSpPr>
            <p:spPr bwMode="auto">
              <a:xfrm>
                <a:off x="4573" y="802"/>
                <a:ext cx="432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>
                    <a:solidFill>
                      <a:srgbClr val="FF0000"/>
                    </a:solidFill>
                  </a:rPr>
                  <a:t>120</a:t>
                </a:r>
              </a:p>
            </p:txBody>
          </p:sp>
        </p:grpSp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62800" y="2133600"/>
            <a:ext cx="12954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How much memory will this (8 bit pixel depth) image consume?</a:t>
            </a:r>
          </a:p>
          <a:p>
            <a:pPr>
              <a:spcBef>
                <a:spcPct val="50000"/>
              </a:spcBef>
            </a:pPr>
            <a:r>
              <a:rPr lang="en-US" altLang="en-US" sz="1600">
                <a:latin typeface="Times New Roman" panose="02020603050405020304" pitchFamily="18" charset="0"/>
              </a:rPr>
              <a:t>Each pixel gets 8 bits of storage space.  8 bits = 1 byte of memory.</a:t>
            </a:r>
          </a:p>
          <a:p>
            <a:pPr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335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latin typeface="Times New Roman" panose="02020603050405020304" pitchFamily="18" charset="0"/>
              </a:rPr>
              <a:t>Base 2 math   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2 levels, black or white  	</a:t>
            </a:r>
            <a:r>
              <a:rPr lang="en-US" altLang="en-US" sz="1600" u="sng">
                <a:latin typeface="Times New Roman" panose="02020603050405020304" pitchFamily="18" charset="0"/>
              </a:rPr>
              <a:t>1 bit </a:t>
            </a:r>
            <a:r>
              <a:rPr lang="en-US" altLang="en-US" sz="1600">
                <a:latin typeface="Times New Roman" panose="02020603050405020304" pitchFamily="18" charset="0"/>
              </a:rPr>
              <a:t>	</a:t>
            </a:r>
            <a:endParaRPr lang="en-US" altLang="en-US" sz="1600" u="sng">
              <a:latin typeface="Times New Roman" panose="02020603050405020304" pitchFamily="18" charset="0"/>
            </a:endParaRP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256 levels of grey		</a:t>
            </a:r>
            <a:r>
              <a:rPr lang="en-US" altLang="en-US" sz="1600" u="sng">
                <a:latin typeface="Times New Roman" panose="02020603050405020304" pitchFamily="18" charset="0"/>
              </a:rPr>
              <a:t>8 bit </a:t>
            </a:r>
          </a:p>
          <a:p>
            <a:r>
              <a:rPr lang="en-US" altLang="en-US" sz="1600">
                <a:latin typeface="Times New Roman" panose="02020603050405020304" pitchFamily="18" charset="0"/>
              </a:rPr>
              <a:t>(or any other color)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65536  levels (check the #           </a:t>
            </a:r>
            <a:r>
              <a:rPr lang="en-US" altLang="en-US" sz="1600" u="sng">
                <a:latin typeface="Times New Roman" panose="02020603050405020304" pitchFamily="18" charset="0"/>
              </a:rPr>
              <a:t>16 bit </a:t>
            </a:r>
            <a:r>
              <a:rPr lang="en-US" altLang="en-US" sz="1600">
                <a:latin typeface="Times New Roman" panose="02020603050405020304" pitchFamily="18" charset="0"/>
              </a:rPr>
              <a:t/>
            </a:r>
            <a:br>
              <a:rPr lang="en-US" altLang="en-US" sz="1600">
                <a:latin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</a:rPr>
              <a:t>of  the last row of an </a:t>
            </a:r>
            <a:br>
              <a:rPr lang="en-US" altLang="en-US" sz="1600">
                <a:latin typeface="Times New Roman" panose="02020603050405020304" pitchFamily="18" charset="0"/>
              </a:rPr>
            </a:br>
            <a:r>
              <a:rPr lang="en-US" altLang="en-US" sz="1600">
                <a:latin typeface="Times New Roman" panose="02020603050405020304" pitchFamily="18" charset="0"/>
              </a:rPr>
              <a:t>.xls file) </a:t>
            </a:r>
          </a:p>
          <a:p>
            <a:endParaRPr lang="en-US" altLang="en-US" sz="1600">
              <a:latin typeface="Times New Roman" panose="02020603050405020304" pitchFamily="18" charset="0"/>
            </a:endParaRPr>
          </a:p>
          <a:p>
            <a:r>
              <a:rPr lang="en-US" altLang="en-US" sz="1600">
                <a:latin typeface="Times New Roman" panose="02020603050405020304" pitchFamily="18" charset="0"/>
              </a:rPr>
              <a:t>16.7 million levels    </a:t>
            </a:r>
            <a:r>
              <a:rPr lang="en-US" altLang="en-US" sz="1600" u="sng">
                <a:latin typeface="Times New Roman" panose="02020603050405020304" pitchFamily="18" charset="0"/>
              </a:rPr>
              <a:t>24 bit </a:t>
            </a:r>
            <a:r>
              <a:rPr lang="en-US" altLang="en-US" sz="1600">
                <a:latin typeface="Times New Roman" panose="02020603050405020304" pitchFamily="18" charset="0"/>
              </a:rPr>
              <a:t>or 3 x 8 bit 		(usually it is 8 		bits each Red 		Green &amp; Blue)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733800" y="1219200"/>
            <a:ext cx="5181600" cy="480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8" name="TextBox 25"/>
          <p:cNvSpPr txBox="1">
            <a:spLocks noChangeArrowheads="1"/>
          </p:cNvSpPr>
          <p:nvPr/>
        </p:nvSpPr>
        <p:spPr bwMode="auto">
          <a:xfrm>
            <a:off x="3810000" y="12192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this is a representation of an 8-bit image, total of 16 pixels.</a:t>
            </a:r>
            <a:br>
              <a:rPr lang="en-US" altLang="en-US" sz="1400"/>
            </a:br>
            <a:r>
              <a:rPr lang="en-US" altLang="en-US" sz="1400"/>
              <a:t>This looks like a greyscale Look Up Table (LUT).   See below.</a:t>
            </a:r>
          </a:p>
        </p:txBody>
      </p:sp>
      <p:sp>
        <p:nvSpPr>
          <p:cNvPr id="5129" name="TextBox 27"/>
          <p:cNvSpPr txBox="1">
            <a:spLocks noChangeArrowheads="1"/>
          </p:cNvSpPr>
          <p:nvPr/>
        </p:nvSpPr>
        <p:spPr bwMode="auto">
          <a:xfrm>
            <a:off x="3886200" y="5281613"/>
            <a:ext cx="48006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When given image data (a photo, drawing, or micrograph), the display computer must look  at the chosen LUT to know how to display the data.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1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8 bit image – </a:t>
            </a:r>
            <a:r>
              <a:rPr lang="en-US" sz="2400" b="1" smtClean="0"/>
              <a:t>each pixel </a:t>
            </a:r>
            <a:r>
              <a:rPr lang="en-US" sz="2000" smtClean="0"/>
              <a:t>is ranked 0-255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000" smtClean="0"/>
          </a:p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24 bit image  -  3 - 8 bit images overlaid (~16.8 million colors)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US" sz="2000" smtClean="0"/>
              <a:t>Usually Red + Green + Blue  </a:t>
            </a:r>
            <a:endParaRPr lang="en-US" smtClean="0"/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52400" y="2514600"/>
            <a:ext cx="426720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			y	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0</a:t>
            </a:r>
            <a:r>
              <a:rPr lang="en-US" altLang="en-US"/>
              <a:t> 	y or n		1  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1</a:t>
            </a:r>
            <a:r>
              <a:rPr lang="en-US" altLang="en-US"/>
              <a:t>	y or n		2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2</a:t>
            </a:r>
            <a:r>
              <a:rPr lang="en-US" altLang="en-US"/>
              <a:t>	y or n		4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3</a:t>
            </a:r>
            <a:r>
              <a:rPr lang="en-US" altLang="en-US"/>
              <a:t>	y or n		8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4</a:t>
            </a:r>
            <a:r>
              <a:rPr lang="en-US" altLang="en-US"/>
              <a:t>	y or n		16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5</a:t>
            </a:r>
            <a:r>
              <a:rPr lang="en-US" altLang="en-US"/>
              <a:t>	y or n		32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6</a:t>
            </a:r>
            <a:r>
              <a:rPr lang="en-US" altLang="en-US"/>
              <a:t>	y or n		64	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2</a:t>
            </a:r>
            <a:r>
              <a:rPr lang="en-US" altLang="en-US" baseline="30000"/>
              <a:t>7</a:t>
            </a:r>
            <a:r>
              <a:rPr lang="en-US" altLang="en-US"/>
              <a:t>	y or n		128	0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4724400" y="4038600"/>
            <a:ext cx="4114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In digital data we talk about each bit being a 1 or 0 (yes or no).  See the table at left and notice how you can get to any number between 0-255 by combining the 8 bits (y or n) of data.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1 byte computer memory = 8 bits 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5867400" y="2362200"/>
            <a:ext cx="274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/>
            <a:r>
              <a:rPr lang="en-US" altLang="en-US" sz="1000"/>
              <a:t>1 bit (2</a:t>
            </a:r>
            <a:r>
              <a:rPr lang="en-US" altLang="en-US" sz="1000" baseline="30000"/>
              <a:t>1</a:t>
            </a:r>
            <a:r>
              <a:rPr lang="en-US" altLang="en-US" sz="1000"/>
              <a:t>) = 2 tones </a:t>
            </a:r>
          </a:p>
          <a:p>
            <a:pPr lvl="1" eaLnBrk="1" hangingPunct="1"/>
            <a:r>
              <a:rPr lang="en-US" altLang="en-US" sz="1000"/>
              <a:t>2 bits (2</a:t>
            </a:r>
            <a:r>
              <a:rPr lang="en-US" altLang="en-US" sz="1000" baseline="30000"/>
              <a:t>2</a:t>
            </a:r>
            <a:r>
              <a:rPr lang="en-US" altLang="en-US" sz="1000"/>
              <a:t>) = 4 tones </a:t>
            </a:r>
          </a:p>
          <a:p>
            <a:pPr lvl="1" eaLnBrk="1" hangingPunct="1"/>
            <a:r>
              <a:rPr lang="en-US" altLang="en-US" sz="1000"/>
              <a:t>3 bits (2</a:t>
            </a:r>
            <a:r>
              <a:rPr lang="en-US" altLang="en-US" sz="1000" baseline="30000"/>
              <a:t>3</a:t>
            </a:r>
            <a:r>
              <a:rPr lang="en-US" altLang="en-US" sz="1000"/>
              <a:t>) = 8 tones </a:t>
            </a:r>
          </a:p>
          <a:p>
            <a:pPr lvl="1" eaLnBrk="1" hangingPunct="1"/>
            <a:r>
              <a:rPr lang="en-US" altLang="en-US" sz="1000"/>
              <a:t>4 bits (2</a:t>
            </a:r>
            <a:r>
              <a:rPr lang="en-US" altLang="en-US" sz="1000" baseline="30000"/>
              <a:t>4</a:t>
            </a:r>
            <a:r>
              <a:rPr lang="en-US" altLang="en-US" sz="1000"/>
              <a:t>) = 16 tones </a:t>
            </a:r>
          </a:p>
          <a:p>
            <a:pPr lvl="1" eaLnBrk="1" hangingPunct="1"/>
            <a:r>
              <a:rPr lang="en-US" altLang="en-US" sz="1000"/>
              <a:t>8 bits (2</a:t>
            </a:r>
            <a:r>
              <a:rPr lang="en-US" altLang="en-US" sz="1000" baseline="30000"/>
              <a:t>8</a:t>
            </a:r>
            <a:r>
              <a:rPr lang="en-US" altLang="en-US" sz="1000"/>
              <a:t>) = 256 tones </a:t>
            </a:r>
          </a:p>
          <a:p>
            <a:pPr lvl="1" eaLnBrk="1" hangingPunct="1"/>
            <a:r>
              <a:rPr lang="en-US" altLang="en-US" sz="1000"/>
              <a:t>16 bits (2</a:t>
            </a:r>
            <a:r>
              <a:rPr lang="en-US" altLang="en-US" sz="1000" baseline="30000"/>
              <a:t>16</a:t>
            </a:r>
            <a:r>
              <a:rPr lang="en-US" altLang="en-US" sz="1000"/>
              <a:t>) = 65,536 tones </a:t>
            </a:r>
          </a:p>
          <a:p>
            <a:pPr lvl="1" eaLnBrk="1" hangingPunct="1"/>
            <a:r>
              <a:rPr lang="en-US" altLang="en-US" sz="1000"/>
              <a:t>24 bits (2</a:t>
            </a:r>
            <a:r>
              <a:rPr lang="en-US" altLang="en-US" sz="1000" baseline="30000"/>
              <a:t>24</a:t>
            </a:r>
            <a:r>
              <a:rPr lang="en-US" altLang="en-US" sz="1000"/>
              <a:t>) = 16.7 million tones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362200"/>
            <a:ext cx="426720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52400" y="2362200"/>
            <a:ext cx="4191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u="sng"/>
              <a:t>the numbers below depict a single 8-bit  byte, each pixel gets one of these bytes in an 8 bit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em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31099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428625" y="4286250"/>
            <a:ext cx="8382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levels of 0-255 in an 8 bit image must each be assigned a color or intensity, only 256 different colors or intensities are available.  </a:t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An RGB or ‘true color’ image combines levels of red, green, &amp; blue to give almost 17,000,000 color variations (this coding includes intensity and color).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The only way to know what object information a digital image represents (8 or 24 bit) is to know what sort of detector system collected the signal from the sample.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71500" y="3786188"/>
            <a:ext cx="13176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http://www.voteview.com</a:t>
            </a:r>
          </a:p>
        </p:txBody>
      </p:sp>
      <p:pic>
        <p:nvPicPr>
          <p:cNvPr id="7173" name="Picture 8" descr="http://www.wit.ie/Research/ResearchGroupsCentres/Groups/MPRG/AgeRelatedMaculaDegeneration/RadiationAndAMD/ElectroMagnetic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"/>
            <a:ext cx="4105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4214813" y="2733675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/>
              <a:t>http://www.wit.ie/Research/ResearchGroupsCentres/Groups/MPRG/AgeRelatedMaculaDegeneration/RadiationAndAMD/ElectroMagneticSpectrum.jpg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286000"/>
            <a:ext cx="33528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8 bit Look up table from image J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3200400" y="53340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0-255 data levels on x axis</a:t>
            </a: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 rot="-5400000">
            <a:off x="533400" y="3276600"/>
            <a:ext cx="3429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0-255 display levels on y axis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1714500" y="4286250"/>
            <a:ext cx="1643063" cy="10715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42875" y="5214938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this display level bar shows 256 levels of grey, this is probably greys.lut in image J </a:t>
            </a:r>
          </a:p>
        </p:txBody>
      </p:sp>
      <p:sp>
        <p:nvSpPr>
          <p:cNvPr id="8200" name="TextBox 14"/>
          <p:cNvSpPr txBox="1">
            <a:spLocks noChangeArrowheads="1"/>
          </p:cNvSpPr>
          <p:nvPr/>
        </p:nvSpPr>
        <p:spPr bwMode="auto">
          <a:xfrm>
            <a:off x="6019800" y="502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255</a:t>
            </a:r>
          </a:p>
        </p:txBody>
      </p:sp>
      <p:sp>
        <p:nvSpPr>
          <p:cNvPr id="8201" name="TextBox 15"/>
          <p:cNvSpPr txBox="1">
            <a:spLocks noChangeArrowheads="1"/>
          </p:cNvSpPr>
          <p:nvPr/>
        </p:nvSpPr>
        <p:spPr bwMode="auto">
          <a:xfrm>
            <a:off x="2971800" y="5029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0</a:t>
            </a:r>
          </a:p>
        </p:txBody>
      </p:sp>
      <p:sp>
        <p:nvSpPr>
          <p:cNvPr id="8202" name="TextBox 16"/>
          <p:cNvSpPr txBox="1">
            <a:spLocks noChangeArrowheads="1"/>
          </p:cNvSpPr>
          <p:nvPr/>
        </p:nvSpPr>
        <p:spPr bwMode="auto">
          <a:xfrm>
            <a:off x="2819400" y="1981200"/>
            <a:ext cx="91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71500" y="130175"/>
          <a:ext cx="3143250" cy="6656382"/>
        </p:xfrm>
        <a:graphic>
          <a:graphicData uri="http://schemas.openxmlformats.org/drawingml/2006/table">
            <a:tbl>
              <a:tblPr/>
              <a:tblGrid>
                <a:gridCol w="761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1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1                                       1                                             1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2                                        2                                             2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3                                         3                                             3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128                                  128                                           128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255                                   255                                         255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0                                       0                                             1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0                                        0                                             2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0                                         0                                            3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0                                        0                                           128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0                                     0                                           255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0                                      0                                             0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1                                       0                                             0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2                                        0                                            0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3                                         0                                            0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128                                       0                                            0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255                                    0                                               0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7777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data column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display columns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one channel only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Red                             Green                                   Blue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0                                   255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1                                       1                                             1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2                                        2                                             2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3                                         3                                             3        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.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    .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128                                  128                                           128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.                                         .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53982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                                           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.                                         .                                                 .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15219"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255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</a:t>
                      </a:r>
                      <a:r>
                        <a:rPr lang="en-US" sz="5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255                                      0                                               </a:t>
                      </a:r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1567" marR="1567" marT="15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81013" y="0"/>
            <a:ext cx="857250" cy="6858000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ight Arrow 23"/>
          <p:cNvSpPr/>
          <p:nvPr/>
        </p:nvSpPr>
        <p:spPr>
          <a:xfrm flipH="1">
            <a:off x="3857625" y="5214938"/>
            <a:ext cx="500063" cy="3571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90" name="TextBox 24"/>
          <p:cNvSpPr txBox="1">
            <a:spLocks noChangeArrowheads="1"/>
          </p:cNvSpPr>
          <p:nvPr/>
        </p:nvSpPr>
        <p:spPr bwMode="auto">
          <a:xfrm>
            <a:off x="4286250" y="127000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GREY LUT</a:t>
            </a:r>
          </a:p>
        </p:txBody>
      </p:sp>
      <p:sp>
        <p:nvSpPr>
          <p:cNvPr id="9391" name="TextBox 25"/>
          <p:cNvSpPr txBox="1">
            <a:spLocks noChangeArrowheads="1"/>
          </p:cNvSpPr>
          <p:nvPr/>
        </p:nvSpPr>
        <p:spPr bwMode="auto">
          <a:xfrm>
            <a:off x="4286250" y="17065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BLUE LUT</a:t>
            </a:r>
          </a:p>
        </p:txBody>
      </p:sp>
      <p:sp>
        <p:nvSpPr>
          <p:cNvPr id="9392" name="TextBox 26"/>
          <p:cNvSpPr txBox="1">
            <a:spLocks noChangeArrowheads="1"/>
          </p:cNvSpPr>
          <p:nvPr/>
        </p:nvSpPr>
        <p:spPr bwMode="auto">
          <a:xfrm>
            <a:off x="4286250" y="3413125"/>
            <a:ext cx="1500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RED LUT</a:t>
            </a:r>
          </a:p>
        </p:txBody>
      </p:sp>
      <p:sp>
        <p:nvSpPr>
          <p:cNvPr id="9393" name="TextBox 27"/>
          <p:cNvSpPr txBox="1">
            <a:spLocks noChangeArrowheads="1"/>
          </p:cNvSpPr>
          <p:nvPr/>
        </p:nvSpPr>
        <p:spPr bwMode="auto">
          <a:xfrm>
            <a:off x="4302125" y="5199063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SETCOL  LUT</a:t>
            </a:r>
          </a:p>
        </p:txBody>
      </p:sp>
      <p:sp>
        <p:nvSpPr>
          <p:cNvPr id="33" name="Rectangle 32"/>
          <p:cNvSpPr/>
          <p:nvPr/>
        </p:nvSpPr>
        <p:spPr>
          <a:xfrm flipV="1">
            <a:off x="571472" y="1722439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 flipV="1">
            <a:off x="571472" y="5111863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 flipV="1">
            <a:off x="582744" y="3421049"/>
            <a:ext cx="3132000" cy="396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03" name="TextBox 40"/>
          <p:cNvSpPr txBox="1">
            <a:spLocks noChangeArrowheads="1"/>
          </p:cNvSpPr>
          <p:nvPr/>
        </p:nvSpPr>
        <p:spPr bwMode="auto">
          <a:xfrm>
            <a:off x="7215188" y="428625"/>
            <a:ext cx="1500187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8-bit data is defined by the imaging device and data storage devices             </a:t>
            </a: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8-bit display palate is defined and limited by the display computer hardware and software.  For example, a grey scale monitor cannot display all the colors of the rainbow!</a:t>
            </a: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1200">
                <a:latin typeface="Calibri" panose="020F0502020204030204" pitchFamily="34" charset="0"/>
              </a:rPr>
              <a:t/>
            </a:r>
            <a:br>
              <a:rPr lang="en-US" altLang="en-US" sz="1200">
                <a:latin typeface="Calibri" panose="020F0502020204030204" pitchFamily="34" charset="0"/>
              </a:rPr>
            </a:br>
            <a:r>
              <a:rPr lang="en-US" altLang="en-US" sz="1200">
                <a:latin typeface="Calibri" panose="020F0502020204030204" pitchFamily="34" charset="0"/>
              </a:rPr>
              <a:t/>
            </a:r>
            <a:br>
              <a:rPr lang="en-US" altLang="en-US" sz="1200">
                <a:latin typeface="Calibri" panose="020F0502020204030204" pitchFamily="34" charset="0"/>
              </a:rPr>
            </a:br>
            <a:endParaRPr lang="en-US" altLang="en-US" sz="120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1200">
                <a:latin typeface="Calibri" panose="020F0502020204030204" pitchFamily="34" charset="0"/>
              </a:rPr>
              <a:t>If we were to use a greyscale monitor, the LUT (display columns shown at left) would not require separate  display columns for R, G, and B because only grey is possible, one display column would suffice </a:t>
            </a:r>
          </a:p>
        </p:txBody>
      </p:sp>
      <p:sp>
        <p:nvSpPr>
          <p:cNvPr id="9404" name="TextBox 41"/>
          <p:cNvSpPr txBox="1">
            <a:spLocks noChangeArrowheads="1"/>
          </p:cNvSpPr>
          <p:nvPr/>
        </p:nvSpPr>
        <p:spPr bwMode="auto">
          <a:xfrm>
            <a:off x="6415088" y="6167438"/>
            <a:ext cx="2928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Try to make different LUTS with image J LUT editor</a:t>
            </a:r>
          </a:p>
        </p:txBody>
      </p:sp>
      <p:pic>
        <p:nvPicPr>
          <p:cNvPr id="94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643563"/>
            <a:ext cx="1090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ight Arrow 43"/>
          <p:cNvSpPr/>
          <p:nvPr/>
        </p:nvSpPr>
        <p:spPr>
          <a:xfrm flipH="1">
            <a:off x="3857625" y="3429000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3857625" y="1714500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ight Arrow 45"/>
          <p:cNvSpPr/>
          <p:nvPr/>
        </p:nvSpPr>
        <p:spPr>
          <a:xfrm flipH="1">
            <a:off x="3857625" y="142875"/>
            <a:ext cx="500063" cy="35718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0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00063"/>
            <a:ext cx="10636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3857625"/>
            <a:ext cx="10858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72313" y="1571625"/>
            <a:ext cx="1643062" cy="22860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072313" y="357188"/>
            <a:ext cx="1643062" cy="928687"/>
          </a:xfrm>
          <a:prstGeom prst="rect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4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135188"/>
            <a:ext cx="10906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38263" y="0"/>
            <a:ext cx="2500312" cy="6858000"/>
          </a:xfrm>
          <a:prstGeom prst="rect">
            <a:avLst/>
          </a:prstGeom>
          <a:solidFill>
            <a:schemeClr val="accent3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15" name="TextBox 51"/>
          <p:cNvSpPr txBox="1">
            <a:spLocks noChangeArrowheads="1"/>
          </p:cNvSpPr>
          <p:nvPr/>
        </p:nvSpPr>
        <p:spPr bwMode="auto">
          <a:xfrm>
            <a:off x="5072063" y="63976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6" name="TextBox 55"/>
          <p:cNvSpPr txBox="1">
            <a:spLocks noChangeArrowheads="1"/>
          </p:cNvSpPr>
          <p:nvPr/>
        </p:nvSpPr>
        <p:spPr bwMode="auto">
          <a:xfrm>
            <a:off x="5072063" y="235743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7" name="TextBox 56"/>
          <p:cNvSpPr txBox="1">
            <a:spLocks noChangeArrowheads="1"/>
          </p:cNvSpPr>
          <p:nvPr/>
        </p:nvSpPr>
        <p:spPr bwMode="auto">
          <a:xfrm>
            <a:off x="5072063" y="4075113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sp>
        <p:nvSpPr>
          <p:cNvPr id="9418" name="TextBox 57"/>
          <p:cNvSpPr txBox="1">
            <a:spLocks noChangeArrowheads="1"/>
          </p:cNvSpPr>
          <p:nvPr/>
        </p:nvSpPr>
        <p:spPr bwMode="auto">
          <a:xfrm>
            <a:off x="5072063" y="5792788"/>
            <a:ext cx="1357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alibri" panose="020F0502020204030204" pitchFamily="34" charset="0"/>
              </a:rPr>
              <a:t>256 levels/pixel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rot="10800000">
            <a:off x="4929188" y="1128713"/>
            <a:ext cx="500062" cy="4429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4806950" y="1457325"/>
            <a:ext cx="622300" cy="185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4749800" y="1785938"/>
            <a:ext cx="679450" cy="40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22" name="TextBox 72"/>
          <p:cNvSpPr txBox="1">
            <a:spLocks noChangeArrowheads="1"/>
          </p:cNvSpPr>
          <p:nvPr/>
        </p:nvSpPr>
        <p:spPr bwMode="auto">
          <a:xfrm>
            <a:off x="5500688" y="1357313"/>
            <a:ext cx="12144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anose="020F0502020204030204" pitchFamily="34" charset="0"/>
              </a:rPr>
              <a:t>These squares do not represent individual pixels. Each box is one of the possible display tones that can be assigned to any pixel in the image.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500688" y="1357313"/>
            <a:ext cx="1143000" cy="928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92950" y="3933825"/>
            <a:ext cx="1643063" cy="2127250"/>
          </a:xfrm>
          <a:prstGeom prst="rect">
            <a:avLst/>
          </a:prstGeom>
          <a:solidFill>
            <a:schemeClr val="accent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6177</TotalTime>
  <Words>1838</Words>
  <Application>Microsoft Office PowerPoint</Application>
  <PresentationFormat>On-screen Show (4:3)</PresentationFormat>
  <Paragraphs>331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Why a bitmap (.bmp), not a .jpg?  If you cannot save a .bmp, make it an uncompressed .tif.  This image is of mouse egg labeled with metal nanoparticles – it is a light micrograph with the display table inverted (dimmer light appears white  with inverted display).</vt:lpstr>
      <vt:lpstr>PowerPoint Presentation</vt:lpstr>
      <vt:lpstr>The digital bitmap</vt:lpstr>
      <vt:lpstr>First must identify and quantify object space and image space </vt:lpstr>
      <vt:lpstr>What is digital  image data (bit depth)?  Each pixel has a value, the more possible values a pixel has (bit depth), the more depth it is said to have.  </vt:lpstr>
      <vt:lpstr>PowerPoint Presentation</vt:lpstr>
      <vt:lpstr>PowerPoint Presentation</vt:lpstr>
      <vt:lpstr>8 bit Look up table from image J</vt:lpstr>
      <vt:lpstr>PowerPoint Presentation</vt:lpstr>
      <vt:lpstr>PowerPoint Presentation</vt:lpstr>
      <vt:lpstr>PowerPoint Presentation</vt:lpstr>
      <vt:lpstr>Voxels are 3D or volumetric pixels – e.g. in CSLM (confocal scanning laser) a 3D point spread function is assigned into  2D planar images one pixel at a time, then those 2D planar images are reconstructed into 3D voxels</vt:lpstr>
    </vt:vector>
  </TitlesOfParts>
  <Company>Marshall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dneff</dc:creator>
  <cp:lastModifiedBy>Neff, David</cp:lastModifiedBy>
  <cp:revision>133</cp:revision>
  <dcterms:created xsi:type="dcterms:W3CDTF">2008-01-23T18:40:52Z</dcterms:created>
  <dcterms:modified xsi:type="dcterms:W3CDTF">2023-01-12T17:43:20Z</dcterms:modified>
</cp:coreProperties>
</file>