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30" d="100"/>
          <a:sy n="130" d="100"/>
        </p:scale>
        <p:origin x="-9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4D6C-6E2C-45D8-9CEC-3DDFC2E96AA3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FC86-078B-452C-B8B3-C5D57D78B8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4D6C-6E2C-45D8-9CEC-3DDFC2E96AA3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FC86-078B-452C-B8B3-C5D57D78B8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4D6C-6E2C-45D8-9CEC-3DDFC2E96AA3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FC86-078B-452C-B8B3-C5D57D78B8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4D6C-6E2C-45D8-9CEC-3DDFC2E96AA3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FC86-078B-452C-B8B3-C5D57D78B8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4D6C-6E2C-45D8-9CEC-3DDFC2E96AA3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FC86-078B-452C-B8B3-C5D57D78B8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4D6C-6E2C-45D8-9CEC-3DDFC2E96AA3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FC86-078B-452C-B8B3-C5D57D78B8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4D6C-6E2C-45D8-9CEC-3DDFC2E96AA3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FC86-078B-452C-B8B3-C5D57D78B8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4D6C-6E2C-45D8-9CEC-3DDFC2E96AA3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FC86-078B-452C-B8B3-C5D57D78B8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4D6C-6E2C-45D8-9CEC-3DDFC2E96AA3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FC86-078B-452C-B8B3-C5D57D78B8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4D6C-6E2C-45D8-9CEC-3DDFC2E96AA3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FC86-078B-452C-B8B3-C5D57D78B8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4D6C-6E2C-45D8-9CEC-3DDFC2E96AA3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FC86-078B-452C-B8B3-C5D57D78B8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24D6C-6E2C-45D8-9CEC-3DDFC2E96AA3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FFC86-078B-452C-B8B3-C5D57D78B89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7620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 Tim Corrigan - compilation of some spun on </a:t>
            </a:r>
            <a:r>
              <a:rPr lang="en-US" dirty="0" err="1" smtClean="0"/>
              <a:t>qdots</a:t>
            </a:r>
            <a:r>
              <a:rPr lang="en-US" dirty="0" smtClean="0"/>
              <a:t> in PVA or PMMA and imaged with either of 3 cameras - Nikon D50, EMCCD, or </a:t>
            </a:r>
            <a:r>
              <a:rPr lang="en-US" dirty="0" err="1" smtClean="0"/>
              <a:t>Leica</a:t>
            </a:r>
            <a:r>
              <a:rPr lang="en-US" dirty="0" smtClean="0"/>
              <a:t> </a:t>
            </a:r>
            <a:r>
              <a:rPr lang="en-US" dirty="0" err="1" smtClean="0"/>
              <a:t>confocal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0"/>
          <p:cNvSpPr txBox="1">
            <a:spLocks noChangeArrowheads="1"/>
          </p:cNvSpPr>
          <p:nvPr/>
        </p:nvSpPr>
        <p:spPr bwMode="auto">
          <a:xfrm>
            <a:off x="5181600" y="2147888"/>
            <a:ext cx="3505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left taken with tm AFM, check out the double tip artifact, one longer than the other, the shorter one is sharper</a:t>
            </a:r>
          </a:p>
          <a:p>
            <a:pPr>
              <a:spcBef>
                <a:spcPct val="50000"/>
              </a:spcBef>
            </a:pPr>
            <a:r>
              <a:rPr lang="en-US" sz="1200" dirty="0"/>
              <a:t>above Taken with cube in position 2  with Nikon D50 (</a:t>
            </a:r>
            <a:r>
              <a:rPr lang="en-US" sz="1200" dirty="0" err="1"/>
              <a:t>em</a:t>
            </a:r>
            <a:r>
              <a:rPr lang="en-US" sz="1200" dirty="0"/>
              <a:t> 510-600nm) - image is ~120um </a:t>
            </a:r>
            <a:r>
              <a:rPr lang="en-US" sz="1200" dirty="0" smtClean="0"/>
              <a:t>wide (consumer SLR)</a:t>
            </a:r>
            <a:endParaRPr lang="en-US" sz="1200" dirty="0"/>
          </a:p>
          <a:p>
            <a:pPr>
              <a:spcBef>
                <a:spcPct val="50000"/>
              </a:spcBef>
            </a:pPr>
            <a:r>
              <a:rPr lang="en-US" sz="1200" dirty="0"/>
              <a:t>below taken with </a:t>
            </a:r>
            <a:r>
              <a:rPr lang="en-US" sz="1200" dirty="0" err="1"/>
              <a:t>leica</a:t>
            </a:r>
            <a:r>
              <a:rPr lang="en-US" sz="1200" dirty="0"/>
              <a:t> sp5</a:t>
            </a:r>
            <a:br>
              <a:rPr lang="en-US" sz="1200" dirty="0"/>
            </a:br>
            <a:r>
              <a:rPr lang="en-US" sz="1200" dirty="0"/>
              <a:t>left blurred (with software, 3x3 kernel), right raw data - this is with UV (405nm) excitation </a:t>
            </a:r>
          </a:p>
        </p:txBody>
      </p:sp>
      <p:pic>
        <p:nvPicPr>
          <p:cNvPr id="10243" name="Picture 4" descr="Hglamp-pos2-30secexp.jpg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5562600" y="152400"/>
            <a:ext cx="2819400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pmma-qdots-lineanal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143000"/>
            <a:ext cx="3200400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381000" y="76200"/>
            <a:ext cx="4953000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qdot</a:t>
            </a:r>
            <a:r>
              <a:rPr lang="en-US" dirty="0"/>
              <a:t>/</a:t>
            </a:r>
            <a:r>
              <a:rPr lang="en-US" dirty="0" err="1"/>
              <a:t>pmma</a:t>
            </a:r>
            <a:r>
              <a:rPr lang="en-US" dirty="0"/>
              <a:t> test sample - 1% </a:t>
            </a:r>
            <a:r>
              <a:rPr lang="en-US" dirty="0" err="1"/>
              <a:t>pmma</a:t>
            </a:r>
            <a:r>
              <a:rPr lang="en-US" dirty="0"/>
              <a:t> with </a:t>
            </a:r>
            <a:r>
              <a:rPr lang="en-US" dirty="0" err="1"/>
              <a:t>qdots</a:t>
            </a:r>
            <a:r>
              <a:rPr lang="en-US" dirty="0"/>
              <a:t>, spun on glass </a:t>
            </a:r>
            <a:r>
              <a:rPr lang="en-US" dirty="0" smtClean="0"/>
              <a:t>(1nM 506ex/522em </a:t>
            </a:r>
            <a:r>
              <a:rPr lang="en-US" dirty="0"/>
              <a:t>and </a:t>
            </a:r>
            <a:r>
              <a:rPr lang="en-US" dirty="0" smtClean="0"/>
              <a:t>.4nM 562ex/578em (nominal, </a:t>
            </a:r>
            <a:r>
              <a:rPr lang="en-US" dirty="0" err="1" smtClean="0"/>
              <a:t>CdSe</a:t>
            </a:r>
            <a:r>
              <a:rPr lang="en-US" dirty="0"/>
              <a:t>, </a:t>
            </a:r>
            <a:r>
              <a:rPr lang="en-US" dirty="0" err="1"/>
              <a:t>Evidentech</a:t>
            </a:r>
            <a:r>
              <a:rPr lang="en-US" dirty="0"/>
              <a:t>)</a:t>
            </a:r>
          </a:p>
        </p:txBody>
      </p:sp>
      <p:pic>
        <p:nvPicPr>
          <p:cNvPr id="10246" name="Picture 8" descr="uv405_Blur001Snapshot1.tif"/>
          <p:cNvPicPr>
            <a:picLocks noChangeAspect="1"/>
          </p:cNvPicPr>
          <p:nvPr/>
        </p:nvPicPr>
        <p:blipFill>
          <a:blip r:embed="rId4">
            <a:lum bright="20000"/>
          </a:blip>
          <a:srcRect/>
          <a:stretch>
            <a:fillRect/>
          </a:stretch>
        </p:blipFill>
        <p:spPr bwMode="auto">
          <a:xfrm>
            <a:off x="3810000" y="41910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 descr="uv405Snapshot1.tif"/>
          <p:cNvPicPr>
            <a:picLocks noChangeAspect="1"/>
          </p:cNvPicPr>
          <p:nvPr/>
        </p:nvPicPr>
        <p:blipFill>
          <a:blip r:embed="rId5">
            <a:lum bright="20000"/>
          </a:blip>
          <a:srcRect/>
          <a:stretch>
            <a:fillRect/>
          </a:stretch>
        </p:blipFill>
        <p:spPr bwMode="auto">
          <a:xfrm>
            <a:off x="6477000" y="41910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rot="5400000" flipH="1" flipV="1">
            <a:off x="647700" y="5219700"/>
            <a:ext cx="1143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381000" y="5867400"/>
            <a:ext cx="1981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true height is longest  of the double tips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7239000" cy="24384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field of </a:t>
            </a:r>
            <a:r>
              <a:rPr lang="en-US" dirty="0" err="1" smtClean="0"/>
              <a:t>qdot</a:t>
            </a:r>
            <a:r>
              <a:rPr lang="en-US" dirty="0" smtClean="0"/>
              <a:t> </a:t>
            </a:r>
            <a:r>
              <a:rPr lang="en-US" dirty="0" smtClean="0"/>
              <a:t>ex506 </a:t>
            </a:r>
            <a:r>
              <a:rPr lang="en-US" dirty="0" smtClean="0"/>
              <a:t>in </a:t>
            </a:r>
            <a:r>
              <a:rPr lang="en-US" dirty="0" err="1" smtClean="0"/>
              <a:t>pmma</a:t>
            </a:r>
            <a:r>
              <a:rPr lang="en-US" dirty="0" smtClean="0"/>
              <a:t> dried on </a:t>
            </a:r>
            <a:r>
              <a:rPr lang="en-US" dirty="0" err="1" smtClean="0"/>
              <a:t>coverglass</a:t>
            </a:r>
            <a:r>
              <a:rPr lang="en-US" dirty="0" smtClean="0"/>
              <a:t> - field looks evenly illuminated - these are 2 fields from the same sample </a:t>
            </a:r>
            <a:r>
              <a:rPr lang="en-US" dirty="0" smtClean="0"/>
              <a:t> - illuminated with BH 473 laser  - this is an </a:t>
            </a:r>
            <a:r>
              <a:rPr lang="en-US" dirty="0" err="1" smtClean="0"/>
              <a:t>emccd</a:t>
            </a:r>
            <a:r>
              <a:rPr lang="en-US" dirty="0" smtClean="0"/>
              <a:t> camera</a:t>
            </a: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2 separate 66umx66um </a:t>
            </a:r>
            <a:r>
              <a:rPr lang="en-US" dirty="0" smtClean="0"/>
              <a:t>fields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5052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5052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457200" y="3810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2819400" y="38862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127" name="TextBox 8"/>
          <p:cNvSpPr txBox="1">
            <a:spLocks noChangeArrowheads="1"/>
          </p:cNvSpPr>
          <p:nvPr/>
        </p:nvSpPr>
        <p:spPr bwMode="auto">
          <a:xfrm>
            <a:off x="2819400" y="58674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128" name="TextBox 9"/>
          <p:cNvSpPr txBox="1">
            <a:spLocks noChangeArrowheads="1"/>
          </p:cNvSpPr>
          <p:nvPr/>
        </p:nvSpPr>
        <p:spPr bwMode="auto">
          <a:xfrm>
            <a:off x="457200" y="58674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129" name="TextBox 11"/>
          <p:cNvSpPr txBox="1">
            <a:spLocks noChangeArrowheads="1"/>
          </p:cNvSpPr>
          <p:nvPr/>
        </p:nvSpPr>
        <p:spPr bwMode="auto">
          <a:xfrm>
            <a:off x="3962400" y="3810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5130" name="TextBox 12"/>
          <p:cNvSpPr txBox="1">
            <a:spLocks noChangeArrowheads="1"/>
          </p:cNvSpPr>
          <p:nvPr/>
        </p:nvSpPr>
        <p:spPr bwMode="auto">
          <a:xfrm>
            <a:off x="6324600" y="38862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5131" name="TextBox 13"/>
          <p:cNvSpPr txBox="1">
            <a:spLocks noChangeArrowheads="1"/>
          </p:cNvSpPr>
          <p:nvPr/>
        </p:nvSpPr>
        <p:spPr bwMode="auto">
          <a:xfrm>
            <a:off x="6324600" y="58674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5132" name="TextBox 14"/>
          <p:cNvSpPr txBox="1">
            <a:spLocks noChangeArrowheads="1"/>
          </p:cNvSpPr>
          <p:nvPr/>
        </p:nvSpPr>
        <p:spPr bwMode="auto">
          <a:xfrm>
            <a:off x="3962400" y="58674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5133" name="TextBox 15"/>
          <p:cNvSpPr txBox="1">
            <a:spLocks noChangeArrowheads="1"/>
          </p:cNvSpPr>
          <p:nvPr/>
        </p:nvSpPr>
        <p:spPr bwMode="auto">
          <a:xfrm>
            <a:off x="7086600" y="2209800"/>
            <a:ext cx="1524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/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avg. pixel values in these quadrants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1-777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2-797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3-827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4-738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/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5-797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6-774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7-792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8-730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120msec-gfp-cube4-470-525-las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0574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120msec-gfp-cube4-470-525-firs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285" y="786995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533400" y="42672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cs typeface="Arial" charset="0"/>
              </a:rPr>
              <a:t> time .120sec</a:t>
            </a:r>
          </a:p>
        </p:txBody>
      </p:sp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533400" y="56388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cs typeface="Arial" charset="0"/>
              </a:rPr>
              <a:t> time 10sec</a:t>
            </a:r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981200"/>
            <a:ext cx="36576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572000"/>
            <a:ext cx="36576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447800" y="5410200"/>
            <a:ext cx="762000" cy="4572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438400" y="5715000"/>
            <a:ext cx="2362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3767931" y="3485357"/>
            <a:ext cx="1192213" cy="927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1" name="Rectangle 16"/>
          <p:cNvSpPr>
            <a:spLocks noChangeArrowheads="1"/>
          </p:cNvSpPr>
          <p:nvPr/>
        </p:nvSpPr>
        <p:spPr bwMode="auto">
          <a:xfrm>
            <a:off x="4724400" y="152400"/>
            <a:ext cx="38836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cs typeface="Arial" charset="0"/>
              </a:rPr>
              <a:t>These are </a:t>
            </a:r>
            <a:r>
              <a:rPr lang="en-US" dirty="0" err="1">
                <a:cs typeface="Arial" charset="0"/>
              </a:rPr>
              <a:t>qdots</a:t>
            </a:r>
            <a:r>
              <a:rPr lang="en-US" dirty="0">
                <a:cs typeface="Arial" charset="0"/>
              </a:rPr>
              <a:t> in </a:t>
            </a:r>
            <a:r>
              <a:rPr lang="en-US" dirty="0" err="1">
                <a:cs typeface="Arial" charset="0"/>
              </a:rPr>
              <a:t>pmma</a:t>
            </a:r>
            <a:r>
              <a:rPr lang="en-US" dirty="0">
                <a:cs typeface="Arial" charset="0"/>
              </a:rPr>
              <a:t/>
            </a:r>
            <a:br>
              <a:rPr lang="en-US" dirty="0">
                <a:cs typeface="Arial" charset="0"/>
              </a:rPr>
            </a:br>
            <a:r>
              <a:rPr lang="en-US" dirty="0" smtClean="0">
                <a:cs typeface="Arial" charset="0"/>
              </a:rPr>
              <a:t>120msec-gfp-cube4-470-525.tif</a:t>
            </a:r>
          </a:p>
          <a:p>
            <a:endParaRPr lang="en-US" dirty="0">
              <a:latin typeface="Calibri" pitchFamily="34" charset="0"/>
              <a:cs typeface="Arial" charset="0"/>
            </a:endParaRPr>
          </a:p>
          <a:p>
            <a:r>
              <a:rPr lang="en-US" dirty="0" smtClean="0">
                <a:latin typeface="Calibri" pitchFamily="34" charset="0"/>
                <a:cs typeface="Arial" charset="0"/>
              </a:rPr>
              <a:t>these are taken with an EMCCD camera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132" name="TextBox 17"/>
          <p:cNvSpPr txBox="1">
            <a:spLocks noChangeArrowheads="1"/>
          </p:cNvSpPr>
          <p:nvPr/>
        </p:nvSpPr>
        <p:spPr bwMode="auto">
          <a:xfrm>
            <a:off x="762000" y="989013"/>
            <a:ext cx="3581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cs typeface="Arial" charset="0"/>
              </a:rPr>
              <a:t> qdots in pmma  470 ex filter with em filter at 525; display 0-1000 photons. 120msec-emgain 300</a:t>
            </a:r>
          </a:p>
        </p:txBody>
      </p:sp>
      <p:sp>
        <p:nvSpPr>
          <p:cNvPr id="5133" name="TextBox 18"/>
          <p:cNvSpPr txBox="1">
            <a:spLocks noChangeArrowheads="1"/>
          </p:cNvSpPr>
          <p:nvPr/>
        </p:nvSpPr>
        <p:spPr bwMode="auto">
          <a:xfrm rot="-5400000">
            <a:off x="4139407" y="2620168"/>
            <a:ext cx="1828800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cs typeface="Arial" charset="0"/>
              </a:rPr>
              <a:t>Mean photons per exposure</a:t>
            </a:r>
          </a:p>
        </p:txBody>
      </p:sp>
      <p:sp>
        <p:nvSpPr>
          <p:cNvPr id="5134" name="TextBox 20"/>
          <p:cNvSpPr txBox="1">
            <a:spLocks noChangeArrowheads="1"/>
          </p:cNvSpPr>
          <p:nvPr/>
        </p:nvSpPr>
        <p:spPr bwMode="auto">
          <a:xfrm rot="-5400000">
            <a:off x="4161632" y="5287168"/>
            <a:ext cx="1828800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cs typeface="Arial" charset="0"/>
              </a:rPr>
              <a:t>Mean photons per exposure</a:t>
            </a:r>
          </a:p>
        </p:txBody>
      </p:sp>
      <p:sp>
        <p:nvSpPr>
          <p:cNvPr id="5135" name="TextBox 23"/>
          <p:cNvSpPr txBox="1">
            <a:spLocks noChangeArrowheads="1"/>
          </p:cNvSpPr>
          <p:nvPr/>
        </p:nvSpPr>
        <p:spPr bwMode="auto">
          <a:xfrm>
            <a:off x="5334000" y="3505200"/>
            <a:ext cx="3124200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cs typeface="Arial" charset="0"/>
              </a:rPr>
              <a:t>0-10 seconds</a:t>
            </a:r>
          </a:p>
        </p:txBody>
      </p:sp>
      <p:sp>
        <p:nvSpPr>
          <p:cNvPr id="5136" name="TextBox 24"/>
          <p:cNvSpPr txBox="1">
            <a:spLocks noChangeArrowheads="1"/>
          </p:cNvSpPr>
          <p:nvPr/>
        </p:nvSpPr>
        <p:spPr bwMode="auto">
          <a:xfrm>
            <a:off x="5334000" y="6096000"/>
            <a:ext cx="3124200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cs typeface="Arial" charset="0"/>
              </a:rPr>
              <a:t>0-10 seconds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00800" y="2133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</a:t>
            </a:r>
            <a:r>
              <a:rPr lang="en-US" dirty="0" err="1" smtClean="0"/>
              <a:t>qdot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81800" y="4724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05800" cy="1143000"/>
          </a:xfrm>
        </p:spPr>
        <p:txBody>
          <a:bodyPr/>
          <a:lstStyle/>
          <a:p>
            <a:pPr algn="l" eaLnBrk="1" hangingPunct="1"/>
            <a:r>
              <a:rPr lang="en-US" sz="2000" dirty="0" smtClean="0"/>
              <a:t>Attempt at single particle spectroscopy and NSOM control object using </a:t>
            </a:r>
            <a:r>
              <a:rPr lang="en-US" sz="2000" dirty="0" err="1" smtClean="0"/>
              <a:t>qdots</a:t>
            </a:r>
            <a:r>
              <a:rPr lang="en-US" sz="2000" dirty="0" smtClean="0"/>
              <a:t> spin cast onto glass in .5% poly-vinyl alcohol (PVA).  David Neff 1/28/11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two </a:t>
            </a:r>
            <a:r>
              <a:rPr lang="en-US" sz="1800" dirty="0" err="1" smtClean="0"/>
              <a:t>qdot</a:t>
            </a:r>
            <a:r>
              <a:rPr lang="en-US" sz="1800" dirty="0" smtClean="0"/>
              <a:t> types were used 506ex/522em and 562ex/578em (</a:t>
            </a:r>
            <a:r>
              <a:rPr lang="en-US" sz="1800" dirty="0" err="1" smtClean="0"/>
              <a:t>CdSe</a:t>
            </a:r>
            <a:r>
              <a:rPr lang="en-US" sz="1800" dirty="0" smtClean="0"/>
              <a:t>, </a:t>
            </a:r>
            <a:r>
              <a:rPr lang="en-US" sz="1800" dirty="0" err="1" smtClean="0"/>
              <a:t>Evidentech</a:t>
            </a:r>
            <a:r>
              <a:rPr lang="en-US" sz="18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PVA (77kDa avg. molecular weight) was dissolved in warm (~65 deg. C) water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Both </a:t>
            </a:r>
            <a:r>
              <a:rPr lang="en-US" sz="1800" dirty="0" err="1" smtClean="0"/>
              <a:t>qdots</a:t>
            </a:r>
            <a:r>
              <a:rPr lang="en-US" sz="1800" dirty="0" smtClean="0"/>
              <a:t> were added to the same 1ml of PVA solution: 3ul of 522em with original conc. 108uM for final conc. of 324nM  AND  3ul of 578em with original conc. 36um for final conc. of 108nM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~300uL was dropped onto center of 22mmx22mm </a:t>
            </a:r>
            <a:r>
              <a:rPr lang="en-US" sz="1800" dirty="0" err="1" smtClean="0"/>
              <a:t>coverslip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500 RPM 10sec, 2000 RPM 2 minutes (PVA seemed to be dry, no evidence of pooling or edge bead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areas analyzed here showed either nice even coverage or string like clumping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Position 2 is 505lp </a:t>
            </a:r>
            <a:r>
              <a:rPr lang="en-US" sz="1800" dirty="0" err="1" smtClean="0"/>
              <a:t>dichroic</a:t>
            </a:r>
            <a:r>
              <a:rPr lang="en-US" sz="1800" dirty="0" smtClean="0"/>
              <a:t> &amp; 510lp emission stacked with 605sp (</a:t>
            </a:r>
            <a:r>
              <a:rPr lang="en-US" sz="1800" dirty="0" err="1" smtClean="0"/>
              <a:t>Nanonics</a:t>
            </a:r>
            <a:r>
              <a:rPr lang="en-US" sz="1800" dirty="0" smtClean="0"/>
              <a:t>), position 3 is 505lp </a:t>
            </a:r>
            <a:r>
              <a:rPr lang="en-US" sz="1800" dirty="0" err="1" smtClean="0"/>
              <a:t>dichroic</a:t>
            </a:r>
            <a:r>
              <a:rPr lang="en-US" sz="1800" dirty="0" smtClean="0"/>
              <a:t> &amp; 535/40 band pass emission filter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10sec-iso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52400"/>
            <a:ext cx="40386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3124200" y="685800"/>
            <a:ext cx="1600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dirty="0">
                <a:solidFill>
                  <a:schemeClr val="tx2"/>
                </a:solidFill>
              </a:rPr>
              <a:t>Left:  </a:t>
            </a:r>
            <a:r>
              <a:rPr lang="en-US" sz="1200" dirty="0" err="1">
                <a:solidFill>
                  <a:schemeClr val="tx2"/>
                </a:solidFill>
              </a:rPr>
              <a:t>Optisplit</a:t>
            </a:r>
            <a:r>
              <a:rPr lang="en-US" sz="1200" dirty="0">
                <a:solidFill>
                  <a:schemeClr val="tx2"/>
                </a:solidFill>
              </a:rPr>
              <a:t> with </a:t>
            </a:r>
            <a:r>
              <a:rPr lang="en-US" sz="1200" dirty="0" smtClean="0">
                <a:solidFill>
                  <a:schemeClr val="tx2"/>
                </a:solidFill>
              </a:rPr>
              <a:t>EMCCD </a:t>
            </a:r>
            <a:r>
              <a:rPr lang="en-US" sz="1200" dirty="0">
                <a:solidFill>
                  <a:schemeClr val="tx2"/>
                </a:solidFill>
              </a:rPr>
              <a:t>camera  (128nm/pixel) </a:t>
            </a:r>
            <a:br>
              <a:rPr lang="en-US" sz="1200" dirty="0">
                <a:solidFill>
                  <a:schemeClr val="tx2"/>
                </a:solidFill>
              </a:rPr>
            </a:br>
            <a:r>
              <a:rPr lang="en-US" sz="1200" dirty="0">
                <a:solidFill>
                  <a:schemeClr val="tx2"/>
                </a:solidFill>
              </a:rPr>
              <a:t/>
            </a:r>
            <a:br>
              <a:rPr lang="en-US" sz="1200" dirty="0">
                <a:solidFill>
                  <a:schemeClr val="tx2"/>
                </a:solidFill>
              </a:rPr>
            </a:br>
            <a:r>
              <a:rPr lang="en-US" sz="1200" dirty="0" err="1">
                <a:solidFill>
                  <a:schemeClr val="tx2"/>
                </a:solidFill>
              </a:rPr>
              <a:t>vs</a:t>
            </a:r>
            <a:r>
              <a:rPr lang="en-US" sz="1200" dirty="0">
                <a:solidFill>
                  <a:schemeClr val="tx2"/>
                </a:solidFill>
              </a:rPr>
              <a:t/>
            </a:r>
            <a:br>
              <a:rPr lang="en-US" sz="1200" dirty="0">
                <a:solidFill>
                  <a:schemeClr val="tx2"/>
                </a:solidFill>
              </a:rPr>
            </a:br>
            <a:r>
              <a:rPr lang="en-US" sz="1200" dirty="0">
                <a:solidFill>
                  <a:schemeClr val="tx2"/>
                </a:solidFill>
              </a:rPr>
              <a:t/>
            </a:r>
            <a:br>
              <a:rPr lang="en-US" sz="1200" dirty="0">
                <a:solidFill>
                  <a:schemeClr val="tx2"/>
                </a:solidFill>
              </a:rPr>
            </a:br>
            <a:r>
              <a:rPr lang="en-US" sz="1200" dirty="0">
                <a:solidFill>
                  <a:schemeClr val="tx2"/>
                </a:solidFill>
              </a:rPr>
              <a:t>Right: NikonD50 </a:t>
            </a:r>
            <a:r>
              <a:rPr lang="en-US" sz="1200" dirty="0" err="1">
                <a:solidFill>
                  <a:schemeClr val="tx2"/>
                </a:solidFill>
              </a:rPr>
              <a:t>slr</a:t>
            </a:r>
            <a:r>
              <a:rPr lang="en-US" sz="1200" dirty="0">
                <a:solidFill>
                  <a:schemeClr val="tx2"/>
                </a:solidFill>
              </a:rPr>
              <a:t> (40nm/pixel</a:t>
            </a:r>
            <a:r>
              <a:rPr lang="en-US" sz="1200" dirty="0" smtClean="0">
                <a:solidFill>
                  <a:schemeClr val="tx2"/>
                </a:solidFill>
              </a:rPr>
              <a:t>), 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3076" name="Picture 6" descr="sample-c-sonicateqdots-beforePVA-2500-25mse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13700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0" descr="img03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752600"/>
            <a:ext cx="14478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3076575"/>
            <a:ext cx="3629025" cy="3629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9" name="Rectangle 12"/>
          <p:cNvSpPr>
            <a:spLocks noChangeArrowheads="1"/>
          </p:cNvSpPr>
          <p:nvPr/>
        </p:nvSpPr>
        <p:spPr bwMode="auto">
          <a:xfrm>
            <a:off x="5486400" y="3048000"/>
            <a:ext cx="1143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400">
                <a:solidFill>
                  <a:schemeClr val="bg1"/>
                </a:solidFill>
              </a:rPr>
              <a:t>15x15um</a:t>
            </a:r>
            <a:endParaRPr lang="en-US" sz="4000">
              <a:solidFill>
                <a:schemeClr val="bg1"/>
              </a:solidFill>
            </a:endParaRPr>
          </a:p>
        </p:txBody>
      </p:sp>
      <p:pic>
        <p:nvPicPr>
          <p:cNvPr id="3080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3124200"/>
            <a:ext cx="3581400" cy="3581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81" name="Rectangle 15"/>
          <p:cNvSpPr>
            <a:spLocks noChangeArrowheads="1"/>
          </p:cNvSpPr>
          <p:nvPr/>
        </p:nvSpPr>
        <p:spPr bwMode="auto">
          <a:xfrm>
            <a:off x="76200" y="30480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400">
                <a:solidFill>
                  <a:schemeClr val="bg1"/>
                </a:solidFill>
              </a:rPr>
              <a:t>15x15um</a:t>
            </a:r>
            <a:endParaRPr lang="en-US" sz="4000">
              <a:solidFill>
                <a:schemeClr val="bg1"/>
              </a:solidFill>
            </a:endParaRPr>
          </a:p>
        </p:txBody>
      </p:sp>
      <p:pic>
        <p:nvPicPr>
          <p:cNvPr id="3082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1524000"/>
            <a:ext cx="1138238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2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01000" y="1828800"/>
            <a:ext cx="8540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Text Box 21"/>
          <p:cNvSpPr txBox="1">
            <a:spLocks noChangeArrowheads="1"/>
          </p:cNvSpPr>
          <p:nvPr/>
        </p:nvSpPr>
        <p:spPr bwMode="auto">
          <a:xfrm>
            <a:off x="1600200" y="533400"/>
            <a:ext cx="129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/>
              <a:t>Notice pixels in this </a:t>
            </a:r>
            <a:r>
              <a:rPr lang="en-US" sz="800" dirty="0" smtClean="0"/>
              <a:t>small screen capture below, </a:t>
            </a:r>
            <a:r>
              <a:rPr lang="en-US" sz="800" dirty="0" err="1" smtClean="0"/>
              <a:t>Powerpoint</a:t>
            </a:r>
            <a:r>
              <a:rPr lang="en-US" sz="800" dirty="0" smtClean="0"/>
              <a:t> blurs the image at bottom so pixels are invisible.</a:t>
            </a:r>
            <a:endParaRPr lang="en-US" sz="800" dirty="0"/>
          </a:p>
        </p:txBody>
      </p:sp>
      <p:sp>
        <p:nvSpPr>
          <p:cNvPr id="3085" name="Text Box 22"/>
          <p:cNvSpPr txBox="1">
            <a:spLocks noChangeArrowheads="1"/>
          </p:cNvSpPr>
          <p:nvPr/>
        </p:nvSpPr>
        <p:spPr bwMode="auto">
          <a:xfrm>
            <a:off x="5334000" y="228600"/>
            <a:ext cx="33528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with additional 630sp filter under cube (</a:t>
            </a:r>
            <a:r>
              <a:rPr lang="en-US" dirty="0" err="1">
                <a:solidFill>
                  <a:schemeClr val="bg1"/>
                </a:solidFill>
              </a:rPr>
              <a:t>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filt</a:t>
            </a:r>
            <a:r>
              <a:rPr lang="en-US" dirty="0">
                <a:solidFill>
                  <a:schemeClr val="bg1"/>
                </a:solidFill>
              </a:rPr>
              <a:t>  is 510 LP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en-US" sz="800" dirty="0" smtClean="0">
                <a:solidFill>
                  <a:schemeClr val="bg1"/>
                </a:solidFill>
              </a:rPr>
              <a:t>inset bottom left is other region of sample showing strings and clumps of </a:t>
            </a:r>
            <a:r>
              <a:rPr lang="en-US" sz="800" dirty="0" err="1" smtClean="0">
                <a:solidFill>
                  <a:schemeClr val="bg1"/>
                </a:solidFill>
              </a:rPr>
              <a:t>qdot</a:t>
            </a:r>
            <a:r>
              <a:rPr lang="en-US" sz="800" dirty="0" smtClean="0">
                <a:solidFill>
                  <a:schemeClr val="bg1"/>
                </a:solidFill>
              </a:rPr>
              <a:t>/</a:t>
            </a:r>
            <a:r>
              <a:rPr lang="en-US" sz="800" dirty="0" err="1" smtClean="0">
                <a:solidFill>
                  <a:schemeClr val="bg1"/>
                </a:solidFill>
              </a:rPr>
              <a:t>pva</a:t>
            </a:r>
            <a:r>
              <a:rPr lang="en-US" sz="800" dirty="0" smtClean="0">
                <a:solidFill>
                  <a:schemeClr val="bg1"/>
                </a:solidFill>
              </a:rPr>
              <a:t>, right inset is single </a:t>
            </a:r>
            <a:r>
              <a:rPr lang="en-US" sz="800" dirty="0" err="1" smtClean="0">
                <a:solidFill>
                  <a:schemeClr val="bg1"/>
                </a:solidFill>
              </a:rPr>
              <a:t>qdot</a:t>
            </a:r>
            <a:r>
              <a:rPr lang="en-US" sz="800" dirty="0" smtClean="0">
                <a:solidFill>
                  <a:schemeClr val="bg1"/>
                </a:solidFill>
              </a:rPr>
              <a:t> showing spread over multiple pixels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389</Words>
  <Application>Microsoft Office PowerPoint</Application>
  <PresentationFormat>On-screen Show (4:3)</PresentationFormat>
  <Paragraphs>42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Attempt at single particle spectroscopy and NSOM control object using qdots spin cast onto glass in .5% poly-vinyl alcohol (PVA).  David Neff 1/28/11</vt:lpstr>
      <vt:lpstr>Slide 6</vt:lpstr>
    </vt:vector>
  </TitlesOfParts>
  <Company>Marshall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dneff</dc:creator>
  <cp:lastModifiedBy>dneff</cp:lastModifiedBy>
  <cp:revision>9</cp:revision>
  <dcterms:created xsi:type="dcterms:W3CDTF">2012-11-12T21:39:31Z</dcterms:created>
  <dcterms:modified xsi:type="dcterms:W3CDTF">2012-11-12T22:13:48Z</dcterms:modified>
</cp:coreProperties>
</file>